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6924" y="1058987"/>
            <a:ext cx="7223125" cy="2391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2199" y="1940224"/>
            <a:ext cx="2731135" cy="2712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1529" y="436261"/>
            <a:ext cx="6464934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37075" y="2181618"/>
            <a:ext cx="4231005" cy="2128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1" Type="http://schemas.openxmlformats.org/officeDocument/2006/relationships/image" Target="../media/image10.jpg"/><Relationship Id="rId12" Type="http://schemas.openxmlformats.org/officeDocument/2006/relationships/image" Target="../media/image11.png"/><Relationship Id="rId13" Type="http://schemas.openxmlformats.org/officeDocument/2006/relationships/image" Target="../media/image12.jpg"/><Relationship Id="rId14" Type="http://schemas.openxmlformats.org/officeDocument/2006/relationships/image" Target="../media/image13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jp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jp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jp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jp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jp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pn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jp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4" Type="http://schemas.openxmlformats.org/officeDocument/2006/relationships/image" Target="../media/image1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jp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jp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jp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Relationship Id="rId3" Type="http://schemas.openxmlformats.org/officeDocument/2006/relationships/image" Target="../media/image9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9144000" cy="4241165"/>
            </a:xfrm>
            <a:custGeom>
              <a:avLst/>
              <a:gdLst/>
              <a:ahLst/>
              <a:cxnLst/>
              <a:rect l="l" t="t" r="r" b="b"/>
              <a:pathLst>
                <a:path w="9144000" h="4241165">
                  <a:moveTo>
                    <a:pt x="0" y="4241074"/>
                  </a:moveTo>
                  <a:lnTo>
                    <a:pt x="9143999" y="4241074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4241074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4241074"/>
              <a:ext cx="9144000" cy="902969"/>
            </a:xfrm>
            <a:custGeom>
              <a:avLst/>
              <a:gdLst/>
              <a:ahLst/>
              <a:cxnLst/>
              <a:rect l="l" t="t" r="r" b="b"/>
              <a:pathLst>
                <a:path w="9144000" h="902970">
                  <a:moveTo>
                    <a:pt x="0" y="0"/>
                  </a:moveTo>
                  <a:lnTo>
                    <a:pt x="9143999" y="0"/>
                  </a:lnTo>
                  <a:lnTo>
                    <a:pt x="9143999" y="902424"/>
                  </a:lnTo>
                  <a:lnTo>
                    <a:pt x="0" y="902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493449" y="380078"/>
              <a:ext cx="650875" cy="2936240"/>
            </a:xfrm>
            <a:custGeom>
              <a:avLst/>
              <a:gdLst/>
              <a:ahLst/>
              <a:cxnLst/>
              <a:rect l="l" t="t" r="r" b="b"/>
              <a:pathLst>
                <a:path w="650875" h="2936240">
                  <a:moveTo>
                    <a:pt x="123199" y="2935628"/>
                  </a:moveTo>
                  <a:lnTo>
                    <a:pt x="0" y="492614"/>
                  </a:lnTo>
                  <a:lnTo>
                    <a:pt x="650549" y="0"/>
                  </a:lnTo>
                  <a:lnTo>
                    <a:pt x="650549" y="1613525"/>
                  </a:lnTo>
                  <a:lnTo>
                    <a:pt x="123199" y="2935628"/>
                  </a:lnTo>
                  <a:close/>
                </a:path>
              </a:pathLst>
            </a:custGeom>
            <a:solidFill>
              <a:srgbClr val="B86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699999" y="0"/>
              <a:ext cx="4444365" cy="1167130"/>
            </a:xfrm>
            <a:custGeom>
              <a:avLst/>
              <a:gdLst/>
              <a:ahLst/>
              <a:cxnLst/>
              <a:rect l="l" t="t" r="r" b="b"/>
              <a:pathLst>
                <a:path w="4444365" h="1167130">
                  <a:moveTo>
                    <a:pt x="3459874" y="1166849"/>
                  </a:moveTo>
                  <a:lnTo>
                    <a:pt x="0" y="833174"/>
                  </a:lnTo>
                  <a:lnTo>
                    <a:pt x="2701279" y="0"/>
                  </a:lnTo>
                  <a:lnTo>
                    <a:pt x="4443999" y="0"/>
                  </a:lnTo>
                  <a:lnTo>
                    <a:pt x="4443999" y="459190"/>
                  </a:lnTo>
                  <a:lnTo>
                    <a:pt x="3459874" y="1166849"/>
                  </a:lnTo>
                  <a:close/>
                </a:path>
              </a:pathLst>
            </a:custGeom>
            <a:solidFill>
              <a:srgbClr val="8F31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684200" y="832375"/>
              <a:ext cx="3933825" cy="2483485"/>
            </a:xfrm>
            <a:custGeom>
              <a:avLst/>
              <a:gdLst/>
              <a:ahLst/>
              <a:cxnLst/>
              <a:rect l="l" t="t" r="r" b="b"/>
              <a:pathLst>
                <a:path w="3933825" h="2483485">
                  <a:moveTo>
                    <a:pt x="3933599" y="2483399"/>
                  </a:moveTo>
                  <a:lnTo>
                    <a:pt x="0" y="2483399"/>
                  </a:lnTo>
                  <a:lnTo>
                    <a:pt x="0" y="0"/>
                  </a:lnTo>
                  <a:lnTo>
                    <a:pt x="3933599" y="0"/>
                  </a:lnTo>
                  <a:lnTo>
                    <a:pt x="3933599" y="2483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684200" y="832375"/>
              <a:ext cx="3933825" cy="2483485"/>
            </a:xfrm>
            <a:custGeom>
              <a:avLst/>
              <a:gdLst/>
              <a:ahLst/>
              <a:cxnLst/>
              <a:rect l="l" t="t" r="r" b="b"/>
              <a:pathLst>
                <a:path w="3933825" h="2483485">
                  <a:moveTo>
                    <a:pt x="0" y="0"/>
                  </a:moveTo>
                  <a:lnTo>
                    <a:pt x="3933599" y="0"/>
                  </a:lnTo>
                  <a:lnTo>
                    <a:pt x="3933599" y="2483399"/>
                  </a:lnTo>
                  <a:lnTo>
                    <a:pt x="0" y="2483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6650" y="4393850"/>
              <a:ext cx="688150" cy="68364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3762" y="4390861"/>
              <a:ext cx="716394" cy="68964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4237" y="4377462"/>
              <a:ext cx="716399" cy="71639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899" y="4377462"/>
              <a:ext cx="716399" cy="71639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1812" y="4364087"/>
              <a:ext cx="716399" cy="71639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5951" y="4402771"/>
              <a:ext cx="663825" cy="63901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58625" y="4377462"/>
              <a:ext cx="716425" cy="71642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80099" y="4377459"/>
              <a:ext cx="716412" cy="68964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23510" y="4392331"/>
              <a:ext cx="688185" cy="68668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38880" y="4378954"/>
              <a:ext cx="716413" cy="68664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45424" y="4429975"/>
              <a:ext cx="636260" cy="63487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650" y="4429974"/>
              <a:ext cx="663823" cy="634874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761887" y="762944"/>
            <a:ext cx="3148965" cy="265938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ctr" marL="12700" marR="5080">
              <a:lnSpc>
                <a:spcPct val="92200"/>
              </a:lnSpc>
              <a:spcBef>
                <a:spcPts val="550"/>
              </a:spcBef>
            </a:pPr>
            <a:r>
              <a:rPr dirty="0" sz="4800" spc="295">
                <a:solidFill>
                  <a:srgbClr val="FFFFFF"/>
                </a:solidFill>
                <a:latin typeface="Palatino Linotype"/>
                <a:cs typeface="Palatino Linotype"/>
              </a:rPr>
              <a:t>The </a:t>
            </a:r>
            <a:r>
              <a:rPr dirty="0" sz="4800" spc="210">
                <a:solidFill>
                  <a:srgbClr val="FFFFFF"/>
                </a:solidFill>
                <a:latin typeface="Palatino Linotype"/>
                <a:cs typeface="Palatino Linotype"/>
              </a:rPr>
              <a:t>Bitcoin </a:t>
            </a:r>
            <a:r>
              <a:rPr dirty="0" sz="4800" spc="215">
                <a:solidFill>
                  <a:srgbClr val="FFFFFF"/>
                </a:solidFill>
                <a:latin typeface="Palatino Linotype"/>
                <a:cs typeface="Palatino Linotype"/>
              </a:rPr>
              <a:t>Handbook </a:t>
            </a:r>
            <a:r>
              <a:rPr dirty="0" sz="3950" spc="-790" i="1">
                <a:latin typeface="Trebuchet MS"/>
                <a:cs typeface="Trebuchet MS"/>
              </a:rPr>
              <a:t>PRESENTATION</a:t>
            </a:r>
            <a:r>
              <a:rPr dirty="0" sz="3950" spc="-570" i="1">
                <a:latin typeface="Trebuchet MS"/>
                <a:cs typeface="Trebuchet MS"/>
              </a:rPr>
              <a:t> </a:t>
            </a:r>
            <a:r>
              <a:rPr dirty="0" sz="3950" spc="-800" i="1">
                <a:latin typeface="Trebuchet MS"/>
                <a:cs typeface="Trebuchet MS"/>
              </a:rPr>
              <a:t>DECK</a:t>
            </a:r>
            <a:endParaRPr sz="3950">
              <a:latin typeface="Trebuchet MS"/>
              <a:cs typeface="Trebuchet MS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27162" y="944649"/>
            <a:ext cx="3847674" cy="2164299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7127251" y="3614992"/>
            <a:ext cx="15328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Palatino Linotype"/>
                <a:cs typeface="Palatino Linotype"/>
              </a:rPr>
              <a:t>Anil</a:t>
            </a:r>
            <a:r>
              <a:rPr dirty="0" sz="2600" spc="-8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600" spc="80">
                <a:solidFill>
                  <a:srgbClr val="FFFFFF"/>
                </a:solidFill>
                <a:latin typeface="Palatino Linotype"/>
                <a:cs typeface="Palatino Linotype"/>
              </a:rPr>
              <a:t>Patel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5525" y="230825"/>
            <a:ext cx="7572950" cy="407224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068875" y="4339831"/>
            <a:ext cx="1461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solidFill>
                  <a:srgbClr val="FF595E"/>
                </a:solidFill>
                <a:latin typeface="Arial"/>
                <a:cs typeface="Arial"/>
              </a:rPr>
              <a:t>More</a:t>
            </a:r>
            <a:r>
              <a:rPr dirty="0" sz="1800" spc="-20" i="1">
                <a:solidFill>
                  <a:srgbClr val="FF595E"/>
                </a:solidFill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FF595E"/>
                </a:solidFill>
                <a:latin typeface="Arial"/>
                <a:cs typeface="Arial"/>
              </a:rPr>
              <a:t>valuable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683633" y="4339831"/>
            <a:ext cx="142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solidFill>
                  <a:srgbClr val="FF595E"/>
                </a:solidFill>
                <a:latin typeface="Arial"/>
                <a:cs typeface="Arial"/>
              </a:rPr>
              <a:t>Less</a:t>
            </a:r>
            <a:r>
              <a:rPr dirty="0" sz="1800" spc="-5" i="1">
                <a:solidFill>
                  <a:srgbClr val="FF595E"/>
                </a:solidFill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FF595E"/>
                </a:solidFill>
                <a:latin typeface="Arial"/>
                <a:cs typeface="Arial"/>
              </a:rPr>
              <a:t>valuable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859774" y="4465809"/>
            <a:ext cx="3456304" cy="82550"/>
            <a:chOff x="2859774" y="4465809"/>
            <a:chExt cx="3456304" cy="82550"/>
          </a:xfrm>
        </p:grpSpPr>
        <p:sp>
          <p:nvSpPr>
            <p:cNvPr id="6" name="object 6" descr=""/>
            <p:cNvSpPr/>
            <p:nvPr/>
          </p:nvSpPr>
          <p:spPr>
            <a:xfrm>
              <a:off x="2955750" y="4506800"/>
              <a:ext cx="3264535" cy="0"/>
            </a:xfrm>
            <a:custGeom>
              <a:avLst/>
              <a:gdLst/>
              <a:ahLst/>
              <a:cxnLst/>
              <a:rect l="l" t="t" r="r" b="b"/>
              <a:pathLst>
                <a:path w="3264535" h="0">
                  <a:moveTo>
                    <a:pt x="0" y="0"/>
                  </a:moveTo>
                  <a:lnTo>
                    <a:pt x="3264299" y="0"/>
                  </a:lnTo>
                </a:path>
              </a:pathLst>
            </a:custGeom>
            <a:ln w="1904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9774" y="4465809"/>
              <a:ext cx="105500" cy="8198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0525" y="4465809"/>
              <a:ext cx="105500" cy="8198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552800"/>
            <a:ext cx="8839199" cy="409111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676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6400" spc="-980"/>
              <a:t>INTRANSIGENT</a:t>
            </a:r>
            <a:r>
              <a:rPr dirty="0" sz="6400" spc="-415"/>
              <a:t> </a:t>
            </a:r>
            <a:r>
              <a:rPr dirty="0" sz="6400" spc="-1035"/>
              <a:t>MINORITY</a:t>
            </a:r>
            <a:endParaRPr sz="6400"/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2250" rIns="0" bIns="0" rtlCol="0" vert="horz">
            <a:spAutoFit/>
          </a:bodyPr>
          <a:lstStyle/>
          <a:p>
            <a:pPr marL="74930" marR="5080">
              <a:lnSpc>
                <a:spcPct val="114999"/>
              </a:lnSpc>
              <a:spcBef>
                <a:spcPts val="100"/>
              </a:spcBef>
            </a:pPr>
            <a:r>
              <a:rPr dirty="0" spc="50" i="1"/>
              <a:t>When</a:t>
            </a:r>
            <a:r>
              <a:rPr dirty="0" spc="170" i="1"/>
              <a:t> </a:t>
            </a:r>
            <a:r>
              <a:rPr dirty="0" i="1"/>
              <a:t>a</a:t>
            </a:r>
            <a:r>
              <a:rPr dirty="0" spc="165" i="1"/>
              <a:t> </a:t>
            </a:r>
            <a:r>
              <a:rPr dirty="0" i="1"/>
              <a:t>few</a:t>
            </a:r>
            <a:r>
              <a:rPr dirty="0" spc="170" i="1"/>
              <a:t> </a:t>
            </a:r>
            <a:r>
              <a:rPr dirty="0" i="1"/>
              <a:t>individuals</a:t>
            </a:r>
            <a:r>
              <a:rPr dirty="0" spc="165" i="1"/>
              <a:t> </a:t>
            </a:r>
            <a:r>
              <a:rPr dirty="0" spc="75" i="1"/>
              <a:t>shape</a:t>
            </a:r>
            <a:r>
              <a:rPr dirty="0" spc="75"/>
              <a:t> </a:t>
            </a:r>
            <a:r>
              <a:rPr dirty="0"/>
              <a:t>the</a:t>
            </a:r>
            <a:r>
              <a:rPr dirty="0" spc="135"/>
              <a:t> </a:t>
            </a:r>
            <a:r>
              <a:rPr dirty="0" spc="55"/>
              <a:t>preferences</a:t>
            </a:r>
            <a:r>
              <a:rPr dirty="0" spc="135"/>
              <a:t> </a:t>
            </a:r>
            <a:r>
              <a:rPr dirty="0"/>
              <a:t>of</a:t>
            </a:r>
            <a:r>
              <a:rPr dirty="0" spc="135"/>
              <a:t> </a:t>
            </a:r>
            <a:r>
              <a:rPr dirty="0"/>
              <a:t>the</a:t>
            </a:r>
            <a:r>
              <a:rPr dirty="0" spc="140"/>
              <a:t> </a:t>
            </a:r>
            <a:r>
              <a:rPr dirty="0" spc="-10"/>
              <a:t>majority </a:t>
            </a:r>
            <a:r>
              <a:rPr dirty="0" spc="75"/>
              <a:t>by</a:t>
            </a:r>
            <a:r>
              <a:rPr dirty="0" spc="150"/>
              <a:t> </a:t>
            </a:r>
            <a:r>
              <a:rPr dirty="0"/>
              <a:t>their</a:t>
            </a:r>
            <a:r>
              <a:rPr dirty="0" spc="155"/>
              <a:t> </a:t>
            </a:r>
            <a:r>
              <a:rPr dirty="0"/>
              <a:t>unwillingness</a:t>
            </a:r>
            <a:r>
              <a:rPr dirty="0" spc="150"/>
              <a:t> </a:t>
            </a:r>
            <a:r>
              <a:rPr dirty="0"/>
              <a:t>to</a:t>
            </a:r>
            <a:r>
              <a:rPr dirty="0" spc="150"/>
              <a:t> </a:t>
            </a:r>
            <a:r>
              <a:rPr dirty="0" spc="-10"/>
              <a:t>submit </a:t>
            </a:r>
            <a:r>
              <a:rPr dirty="0"/>
              <a:t>to</a:t>
            </a:r>
            <a:r>
              <a:rPr dirty="0" spc="75"/>
              <a:t> </a:t>
            </a:r>
            <a:r>
              <a:rPr dirty="0"/>
              <a:t>the</a:t>
            </a:r>
            <a:r>
              <a:rPr dirty="0" spc="80"/>
              <a:t> </a:t>
            </a:r>
            <a:r>
              <a:rPr dirty="0"/>
              <a:t>default</a:t>
            </a:r>
            <a:r>
              <a:rPr dirty="0" spc="75"/>
              <a:t> </a:t>
            </a:r>
            <a:r>
              <a:rPr dirty="0" spc="-10"/>
              <a:t>option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901177" y="2464612"/>
            <a:ext cx="935355" cy="1021080"/>
          </a:xfrm>
          <a:custGeom>
            <a:avLst/>
            <a:gdLst/>
            <a:ahLst/>
            <a:cxnLst/>
            <a:rect l="l" t="t" r="r" b="b"/>
            <a:pathLst>
              <a:path w="935355" h="1021079">
                <a:moveTo>
                  <a:pt x="499618" y="260210"/>
                </a:moveTo>
                <a:lnTo>
                  <a:pt x="497052" y="211416"/>
                </a:lnTo>
                <a:lnTo>
                  <a:pt x="485063" y="164096"/>
                </a:lnTo>
                <a:lnTo>
                  <a:pt x="463867" y="119659"/>
                </a:lnTo>
                <a:lnTo>
                  <a:pt x="434378" y="80276"/>
                </a:lnTo>
                <a:lnTo>
                  <a:pt x="398094" y="47764"/>
                </a:lnTo>
                <a:lnTo>
                  <a:pt x="356158" y="22948"/>
                </a:lnTo>
                <a:lnTo>
                  <a:pt x="309727" y="6667"/>
                </a:lnTo>
                <a:lnTo>
                  <a:pt x="265099" y="0"/>
                </a:lnTo>
                <a:lnTo>
                  <a:pt x="221234" y="1333"/>
                </a:lnTo>
                <a:lnTo>
                  <a:pt x="178955" y="10147"/>
                </a:lnTo>
                <a:lnTo>
                  <a:pt x="139141" y="25946"/>
                </a:lnTo>
                <a:lnTo>
                  <a:pt x="102641" y="48183"/>
                </a:lnTo>
                <a:lnTo>
                  <a:pt x="70307" y="76339"/>
                </a:lnTo>
                <a:lnTo>
                  <a:pt x="43002" y="109905"/>
                </a:lnTo>
                <a:lnTo>
                  <a:pt x="21564" y="148361"/>
                </a:lnTo>
                <a:lnTo>
                  <a:pt x="6870" y="191173"/>
                </a:lnTo>
                <a:lnTo>
                  <a:pt x="0" y="235877"/>
                </a:lnTo>
                <a:lnTo>
                  <a:pt x="1130" y="279806"/>
                </a:lnTo>
                <a:lnTo>
                  <a:pt x="9740" y="322084"/>
                </a:lnTo>
                <a:lnTo>
                  <a:pt x="25323" y="361886"/>
                </a:lnTo>
                <a:lnTo>
                  <a:pt x="47371" y="398335"/>
                </a:lnTo>
                <a:lnTo>
                  <a:pt x="75349" y="430580"/>
                </a:lnTo>
                <a:lnTo>
                  <a:pt x="108737" y="457771"/>
                </a:lnTo>
                <a:lnTo>
                  <a:pt x="147040" y="479044"/>
                </a:lnTo>
                <a:lnTo>
                  <a:pt x="189725" y="493572"/>
                </a:lnTo>
                <a:lnTo>
                  <a:pt x="234340" y="500240"/>
                </a:lnTo>
                <a:lnTo>
                  <a:pt x="278218" y="498906"/>
                </a:lnTo>
                <a:lnTo>
                  <a:pt x="320484" y="490080"/>
                </a:lnTo>
                <a:lnTo>
                  <a:pt x="360299" y="474294"/>
                </a:lnTo>
                <a:lnTo>
                  <a:pt x="396798" y="452056"/>
                </a:lnTo>
                <a:lnTo>
                  <a:pt x="429133" y="423887"/>
                </a:lnTo>
                <a:lnTo>
                  <a:pt x="456438" y="390321"/>
                </a:lnTo>
                <a:lnTo>
                  <a:pt x="477875" y="351878"/>
                </a:lnTo>
                <a:lnTo>
                  <a:pt x="492569" y="309067"/>
                </a:lnTo>
                <a:lnTo>
                  <a:pt x="499618" y="260210"/>
                </a:lnTo>
                <a:close/>
              </a:path>
              <a:path w="935355" h="1021079">
                <a:moveTo>
                  <a:pt x="935189" y="780681"/>
                </a:moveTo>
                <a:lnTo>
                  <a:pt x="932624" y="731888"/>
                </a:lnTo>
                <a:lnTo>
                  <a:pt x="920635" y="684568"/>
                </a:lnTo>
                <a:lnTo>
                  <a:pt x="899439" y="640130"/>
                </a:lnTo>
                <a:lnTo>
                  <a:pt x="869950" y="600748"/>
                </a:lnTo>
                <a:lnTo>
                  <a:pt x="833666" y="568236"/>
                </a:lnTo>
                <a:lnTo>
                  <a:pt x="791730" y="543420"/>
                </a:lnTo>
                <a:lnTo>
                  <a:pt x="745299" y="527138"/>
                </a:lnTo>
                <a:lnTo>
                  <a:pt x="700671" y="520471"/>
                </a:lnTo>
                <a:lnTo>
                  <a:pt x="656805" y="521804"/>
                </a:lnTo>
                <a:lnTo>
                  <a:pt x="614527" y="530631"/>
                </a:lnTo>
                <a:lnTo>
                  <a:pt x="574713" y="546417"/>
                </a:lnTo>
                <a:lnTo>
                  <a:pt x="538213" y="568655"/>
                </a:lnTo>
                <a:lnTo>
                  <a:pt x="505879" y="596811"/>
                </a:lnTo>
                <a:lnTo>
                  <a:pt x="478574" y="630377"/>
                </a:lnTo>
                <a:lnTo>
                  <a:pt x="457136" y="668832"/>
                </a:lnTo>
                <a:lnTo>
                  <a:pt x="442442" y="711644"/>
                </a:lnTo>
                <a:lnTo>
                  <a:pt x="435571" y="756348"/>
                </a:lnTo>
                <a:lnTo>
                  <a:pt x="436702" y="800277"/>
                </a:lnTo>
                <a:lnTo>
                  <a:pt x="445312" y="842568"/>
                </a:lnTo>
                <a:lnTo>
                  <a:pt x="460908" y="882357"/>
                </a:lnTo>
                <a:lnTo>
                  <a:pt x="482942" y="918806"/>
                </a:lnTo>
                <a:lnTo>
                  <a:pt x="510921" y="951052"/>
                </a:lnTo>
                <a:lnTo>
                  <a:pt x="544309" y="978242"/>
                </a:lnTo>
                <a:lnTo>
                  <a:pt x="582612" y="999528"/>
                </a:lnTo>
                <a:lnTo>
                  <a:pt x="625297" y="1014044"/>
                </a:lnTo>
                <a:lnTo>
                  <a:pt x="669912" y="1020711"/>
                </a:lnTo>
                <a:lnTo>
                  <a:pt x="713790" y="1019378"/>
                </a:lnTo>
                <a:lnTo>
                  <a:pt x="756056" y="1010551"/>
                </a:lnTo>
                <a:lnTo>
                  <a:pt x="795870" y="994765"/>
                </a:lnTo>
                <a:lnTo>
                  <a:pt x="832370" y="972527"/>
                </a:lnTo>
                <a:lnTo>
                  <a:pt x="864704" y="944372"/>
                </a:lnTo>
                <a:lnTo>
                  <a:pt x="892009" y="910805"/>
                </a:lnTo>
                <a:lnTo>
                  <a:pt x="913447" y="872350"/>
                </a:lnTo>
                <a:lnTo>
                  <a:pt x="928141" y="829538"/>
                </a:lnTo>
                <a:lnTo>
                  <a:pt x="935189" y="7806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165666" y="2523833"/>
            <a:ext cx="499745" cy="500380"/>
          </a:xfrm>
          <a:custGeom>
            <a:avLst/>
            <a:gdLst/>
            <a:ahLst/>
            <a:cxnLst/>
            <a:rect l="l" t="t" r="r" b="b"/>
            <a:pathLst>
              <a:path w="499744" h="500380">
                <a:moveTo>
                  <a:pt x="234341" y="500248"/>
                </a:moveTo>
                <a:lnTo>
                  <a:pt x="189722" y="493574"/>
                </a:lnTo>
                <a:lnTo>
                  <a:pt x="147036" y="479055"/>
                </a:lnTo>
                <a:lnTo>
                  <a:pt x="108737" y="457773"/>
                </a:lnTo>
                <a:lnTo>
                  <a:pt x="75343" y="430582"/>
                </a:lnTo>
                <a:lnTo>
                  <a:pt x="47368" y="398336"/>
                </a:lnTo>
                <a:lnTo>
                  <a:pt x="25330" y="361890"/>
                </a:lnTo>
                <a:lnTo>
                  <a:pt x="9745" y="322096"/>
                </a:lnTo>
                <a:lnTo>
                  <a:pt x="1129" y="279809"/>
                </a:lnTo>
                <a:lnTo>
                  <a:pt x="0" y="235884"/>
                </a:lnTo>
                <a:lnTo>
                  <a:pt x="6872" y="191174"/>
                </a:lnTo>
                <a:lnTo>
                  <a:pt x="21570" y="148363"/>
                </a:lnTo>
                <a:lnTo>
                  <a:pt x="43001" y="109914"/>
                </a:lnTo>
                <a:lnTo>
                  <a:pt x="70311" y="76348"/>
                </a:lnTo>
                <a:lnTo>
                  <a:pt x="102644" y="48186"/>
                </a:lnTo>
                <a:lnTo>
                  <a:pt x="139146" y="25949"/>
                </a:lnTo>
                <a:lnTo>
                  <a:pt x="178959" y="10158"/>
                </a:lnTo>
                <a:lnTo>
                  <a:pt x="221230" y="1335"/>
                </a:lnTo>
                <a:lnTo>
                  <a:pt x="265103" y="0"/>
                </a:lnTo>
                <a:lnTo>
                  <a:pt x="309722" y="6674"/>
                </a:lnTo>
                <a:lnTo>
                  <a:pt x="356157" y="22949"/>
                </a:lnTo>
                <a:lnTo>
                  <a:pt x="398089" y="47764"/>
                </a:lnTo>
                <a:lnTo>
                  <a:pt x="434375" y="80282"/>
                </a:lnTo>
                <a:lnTo>
                  <a:pt x="463869" y="119662"/>
                </a:lnTo>
                <a:lnTo>
                  <a:pt x="485058" y="164103"/>
                </a:lnTo>
                <a:lnTo>
                  <a:pt x="497047" y="211422"/>
                </a:lnTo>
                <a:lnTo>
                  <a:pt x="499623" y="260214"/>
                </a:lnTo>
                <a:lnTo>
                  <a:pt x="492572" y="309074"/>
                </a:lnTo>
                <a:lnTo>
                  <a:pt x="477874" y="351884"/>
                </a:lnTo>
                <a:lnTo>
                  <a:pt x="456443" y="390333"/>
                </a:lnTo>
                <a:lnTo>
                  <a:pt x="429133" y="423899"/>
                </a:lnTo>
                <a:lnTo>
                  <a:pt x="396799" y="452061"/>
                </a:lnTo>
                <a:lnTo>
                  <a:pt x="360298" y="474298"/>
                </a:lnTo>
                <a:lnTo>
                  <a:pt x="320485" y="490089"/>
                </a:lnTo>
                <a:lnTo>
                  <a:pt x="278214" y="498912"/>
                </a:lnTo>
                <a:lnTo>
                  <a:pt x="234341" y="5002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127960" y="3639756"/>
            <a:ext cx="499745" cy="500380"/>
          </a:xfrm>
          <a:custGeom>
            <a:avLst/>
            <a:gdLst/>
            <a:ahLst/>
            <a:cxnLst/>
            <a:rect l="l" t="t" r="r" b="b"/>
            <a:pathLst>
              <a:path w="499744" h="500379">
                <a:moveTo>
                  <a:pt x="234341" y="500248"/>
                </a:moveTo>
                <a:lnTo>
                  <a:pt x="189722" y="493574"/>
                </a:lnTo>
                <a:lnTo>
                  <a:pt x="147036" y="479055"/>
                </a:lnTo>
                <a:lnTo>
                  <a:pt x="108737" y="457773"/>
                </a:lnTo>
                <a:lnTo>
                  <a:pt x="75343" y="430582"/>
                </a:lnTo>
                <a:lnTo>
                  <a:pt x="47368" y="398336"/>
                </a:lnTo>
                <a:lnTo>
                  <a:pt x="25330" y="361890"/>
                </a:lnTo>
                <a:lnTo>
                  <a:pt x="9745" y="322096"/>
                </a:lnTo>
                <a:lnTo>
                  <a:pt x="1129" y="279809"/>
                </a:lnTo>
                <a:lnTo>
                  <a:pt x="0" y="235884"/>
                </a:lnTo>
                <a:lnTo>
                  <a:pt x="6872" y="191174"/>
                </a:lnTo>
                <a:lnTo>
                  <a:pt x="21570" y="148363"/>
                </a:lnTo>
                <a:lnTo>
                  <a:pt x="43001" y="109914"/>
                </a:lnTo>
                <a:lnTo>
                  <a:pt x="70311" y="76348"/>
                </a:lnTo>
                <a:lnTo>
                  <a:pt x="102644" y="48186"/>
                </a:lnTo>
                <a:lnTo>
                  <a:pt x="139146" y="25949"/>
                </a:lnTo>
                <a:lnTo>
                  <a:pt x="178959" y="10158"/>
                </a:lnTo>
                <a:lnTo>
                  <a:pt x="221230" y="1335"/>
                </a:lnTo>
                <a:lnTo>
                  <a:pt x="265103" y="0"/>
                </a:lnTo>
                <a:lnTo>
                  <a:pt x="309722" y="6674"/>
                </a:lnTo>
                <a:lnTo>
                  <a:pt x="356157" y="22949"/>
                </a:lnTo>
                <a:lnTo>
                  <a:pt x="398089" y="47764"/>
                </a:lnTo>
                <a:lnTo>
                  <a:pt x="434375" y="80281"/>
                </a:lnTo>
                <a:lnTo>
                  <a:pt x="463869" y="119662"/>
                </a:lnTo>
                <a:lnTo>
                  <a:pt x="485058" y="164103"/>
                </a:lnTo>
                <a:lnTo>
                  <a:pt x="497047" y="211422"/>
                </a:lnTo>
                <a:lnTo>
                  <a:pt x="499623" y="260214"/>
                </a:lnTo>
                <a:lnTo>
                  <a:pt x="492572" y="309074"/>
                </a:lnTo>
                <a:lnTo>
                  <a:pt x="477874" y="351884"/>
                </a:lnTo>
                <a:lnTo>
                  <a:pt x="456443" y="390333"/>
                </a:lnTo>
                <a:lnTo>
                  <a:pt x="429133" y="423899"/>
                </a:lnTo>
                <a:lnTo>
                  <a:pt x="396799" y="452061"/>
                </a:lnTo>
                <a:lnTo>
                  <a:pt x="360298" y="474298"/>
                </a:lnTo>
                <a:lnTo>
                  <a:pt x="320485" y="490089"/>
                </a:lnTo>
                <a:lnTo>
                  <a:pt x="278214" y="498912"/>
                </a:lnTo>
                <a:lnTo>
                  <a:pt x="234341" y="5002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929409" y="3159672"/>
            <a:ext cx="982980" cy="985519"/>
            <a:chOff x="929409" y="3159672"/>
            <a:chExt cx="982980" cy="985519"/>
          </a:xfrm>
        </p:grpSpPr>
        <p:sp>
          <p:nvSpPr>
            <p:cNvPr id="11" name="object 11" descr=""/>
            <p:cNvSpPr/>
            <p:nvPr/>
          </p:nvSpPr>
          <p:spPr>
            <a:xfrm>
              <a:off x="929409" y="3159672"/>
              <a:ext cx="499745" cy="500380"/>
            </a:xfrm>
            <a:custGeom>
              <a:avLst/>
              <a:gdLst/>
              <a:ahLst/>
              <a:cxnLst/>
              <a:rect l="l" t="t" r="r" b="b"/>
              <a:pathLst>
                <a:path w="499744" h="500379">
                  <a:moveTo>
                    <a:pt x="234341" y="500248"/>
                  </a:moveTo>
                  <a:lnTo>
                    <a:pt x="189722" y="493574"/>
                  </a:lnTo>
                  <a:lnTo>
                    <a:pt x="147036" y="479055"/>
                  </a:lnTo>
                  <a:lnTo>
                    <a:pt x="108737" y="457773"/>
                  </a:lnTo>
                  <a:lnTo>
                    <a:pt x="75343" y="430582"/>
                  </a:lnTo>
                  <a:lnTo>
                    <a:pt x="47368" y="398336"/>
                  </a:lnTo>
                  <a:lnTo>
                    <a:pt x="25330" y="361890"/>
                  </a:lnTo>
                  <a:lnTo>
                    <a:pt x="9745" y="322096"/>
                  </a:lnTo>
                  <a:lnTo>
                    <a:pt x="1129" y="279809"/>
                  </a:lnTo>
                  <a:lnTo>
                    <a:pt x="0" y="235884"/>
                  </a:lnTo>
                  <a:lnTo>
                    <a:pt x="6872" y="191174"/>
                  </a:lnTo>
                  <a:lnTo>
                    <a:pt x="21570" y="148363"/>
                  </a:lnTo>
                  <a:lnTo>
                    <a:pt x="43001" y="109914"/>
                  </a:lnTo>
                  <a:lnTo>
                    <a:pt x="70311" y="76348"/>
                  </a:lnTo>
                  <a:lnTo>
                    <a:pt x="102644" y="48186"/>
                  </a:lnTo>
                  <a:lnTo>
                    <a:pt x="139146" y="25949"/>
                  </a:lnTo>
                  <a:lnTo>
                    <a:pt x="178959" y="10158"/>
                  </a:lnTo>
                  <a:lnTo>
                    <a:pt x="221230" y="1335"/>
                  </a:lnTo>
                  <a:lnTo>
                    <a:pt x="265103" y="0"/>
                  </a:lnTo>
                  <a:lnTo>
                    <a:pt x="309722" y="6674"/>
                  </a:lnTo>
                  <a:lnTo>
                    <a:pt x="356157" y="22949"/>
                  </a:lnTo>
                  <a:lnTo>
                    <a:pt x="398089" y="47764"/>
                  </a:lnTo>
                  <a:lnTo>
                    <a:pt x="434375" y="80281"/>
                  </a:lnTo>
                  <a:lnTo>
                    <a:pt x="463869" y="119662"/>
                  </a:lnTo>
                  <a:lnTo>
                    <a:pt x="485058" y="164103"/>
                  </a:lnTo>
                  <a:lnTo>
                    <a:pt x="497047" y="211422"/>
                  </a:lnTo>
                  <a:lnTo>
                    <a:pt x="499623" y="260214"/>
                  </a:lnTo>
                  <a:lnTo>
                    <a:pt x="492572" y="309074"/>
                  </a:lnTo>
                  <a:lnTo>
                    <a:pt x="477874" y="351884"/>
                  </a:lnTo>
                  <a:lnTo>
                    <a:pt x="456443" y="390333"/>
                  </a:lnTo>
                  <a:lnTo>
                    <a:pt x="429133" y="423899"/>
                  </a:lnTo>
                  <a:lnTo>
                    <a:pt x="396799" y="452061"/>
                  </a:lnTo>
                  <a:lnTo>
                    <a:pt x="360298" y="474298"/>
                  </a:lnTo>
                  <a:lnTo>
                    <a:pt x="320485" y="490089"/>
                  </a:lnTo>
                  <a:lnTo>
                    <a:pt x="278214" y="498912"/>
                  </a:lnTo>
                  <a:lnTo>
                    <a:pt x="234341" y="500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407861" y="3639747"/>
              <a:ext cx="499745" cy="500380"/>
            </a:xfrm>
            <a:custGeom>
              <a:avLst/>
              <a:gdLst/>
              <a:ahLst/>
              <a:cxnLst/>
              <a:rect l="l" t="t" r="r" b="b"/>
              <a:pathLst>
                <a:path w="499744" h="500379">
                  <a:moveTo>
                    <a:pt x="234341" y="500247"/>
                  </a:moveTo>
                  <a:lnTo>
                    <a:pt x="189722" y="493573"/>
                  </a:lnTo>
                  <a:lnTo>
                    <a:pt x="147036" y="479055"/>
                  </a:lnTo>
                  <a:lnTo>
                    <a:pt x="108737" y="457773"/>
                  </a:lnTo>
                  <a:lnTo>
                    <a:pt x="75343" y="430582"/>
                  </a:lnTo>
                  <a:lnTo>
                    <a:pt x="47368" y="398337"/>
                  </a:lnTo>
                  <a:lnTo>
                    <a:pt x="25330" y="361890"/>
                  </a:lnTo>
                  <a:lnTo>
                    <a:pt x="9745" y="322096"/>
                  </a:lnTo>
                  <a:lnTo>
                    <a:pt x="1129" y="279809"/>
                  </a:lnTo>
                  <a:lnTo>
                    <a:pt x="0" y="235884"/>
                  </a:lnTo>
                  <a:lnTo>
                    <a:pt x="6872" y="191173"/>
                  </a:lnTo>
                  <a:lnTo>
                    <a:pt x="21570" y="148363"/>
                  </a:lnTo>
                  <a:lnTo>
                    <a:pt x="43001" y="109914"/>
                  </a:lnTo>
                  <a:lnTo>
                    <a:pt x="70311" y="76348"/>
                  </a:lnTo>
                  <a:lnTo>
                    <a:pt x="102644" y="48186"/>
                  </a:lnTo>
                  <a:lnTo>
                    <a:pt x="139146" y="25949"/>
                  </a:lnTo>
                  <a:lnTo>
                    <a:pt x="178959" y="10158"/>
                  </a:lnTo>
                  <a:lnTo>
                    <a:pt x="221230" y="1335"/>
                  </a:lnTo>
                  <a:lnTo>
                    <a:pt x="265103" y="0"/>
                  </a:lnTo>
                  <a:lnTo>
                    <a:pt x="309722" y="6673"/>
                  </a:lnTo>
                  <a:lnTo>
                    <a:pt x="356157" y="22949"/>
                  </a:lnTo>
                  <a:lnTo>
                    <a:pt x="398089" y="47764"/>
                  </a:lnTo>
                  <a:lnTo>
                    <a:pt x="434375" y="80281"/>
                  </a:lnTo>
                  <a:lnTo>
                    <a:pt x="463869" y="119662"/>
                  </a:lnTo>
                  <a:lnTo>
                    <a:pt x="485058" y="164103"/>
                  </a:lnTo>
                  <a:lnTo>
                    <a:pt x="497047" y="211422"/>
                  </a:lnTo>
                  <a:lnTo>
                    <a:pt x="499623" y="260214"/>
                  </a:lnTo>
                  <a:lnTo>
                    <a:pt x="492572" y="309073"/>
                  </a:lnTo>
                  <a:lnTo>
                    <a:pt x="477874" y="351884"/>
                  </a:lnTo>
                  <a:lnTo>
                    <a:pt x="456443" y="390333"/>
                  </a:lnTo>
                  <a:lnTo>
                    <a:pt x="429133" y="423899"/>
                  </a:lnTo>
                  <a:lnTo>
                    <a:pt x="396799" y="452061"/>
                  </a:lnTo>
                  <a:lnTo>
                    <a:pt x="360298" y="474298"/>
                  </a:lnTo>
                  <a:lnTo>
                    <a:pt x="320485" y="490089"/>
                  </a:lnTo>
                  <a:lnTo>
                    <a:pt x="278214" y="498912"/>
                  </a:lnTo>
                  <a:lnTo>
                    <a:pt x="234341" y="500247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407861" y="3639747"/>
              <a:ext cx="499745" cy="500380"/>
            </a:xfrm>
            <a:custGeom>
              <a:avLst/>
              <a:gdLst/>
              <a:ahLst/>
              <a:cxnLst/>
              <a:rect l="l" t="t" r="r" b="b"/>
              <a:pathLst>
                <a:path w="499744" h="500379">
                  <a:moveTo>
                    <a:pt x="6872" y="191173"/>
                  </a:moveTo>
                  <a:lnTo>
                    <a:pt x="21570" y="148363"/>
                  </a:lnTo>
                  <a:lnTo>
                    <a:pt x="43001" y="109914"/>
                  </a:lnTo>
                  <a:lnTo>
                    <a:pt x="70311" y="76348"/>
                  </a:lnTo>
                  <a:lnTo>
                    <a:pt x="102644" y="48186"/>
                  </a:lnTo>
                  <a:lnTo>
                    <a:pt x="139146" y="25949"/>
                  </a:lnTo>
                  <a:lnTo>
                    <a:pt x="178959" y="10158"/>
                  </a:lnTo>
                  <a:lnTo>
                    <a:pt x="221230" y="1335"/>
                  </a:lnTo>
                  <a:lnTo>
                    <a:pt x="265103" y="0"/>
                  </a:lnTo>
                  <a:lnTo>
                    <a:pt x="309722" y="6673"/>
                  </a:lnTo>
                  <a:lnTo>
                    <a:pt x="356157" y="22949"/>
                  </a:lnTo>
                  <a:lnTo>
                    <a:pt x="398089" y="47764"/>
                  </a:lnTo>
                  <a:lnTo>
                    <a:pt x="434375" y="80281"/>
                  </a:lnTo>
                  <a:lnTo>
                    <a:pt x="463869" y="119662"/>
                  </a:lnTo>
                  <a:lnTo>
                    <a:pt x="485058" y="164103"/>
                  </a:lnTo>
                  <a:lnTo>
                    <a:pt x="497047" y="211422"/>
                  </a:lnTo>
                  <a:lnTo>
                    <a:pt x="499623" y="260214"/>
                  </a:lnTo>
                  <a:lnTo>
                    <a:pt x="492572" y="309073"/>
                  </a:lnTo>
                  <a:lnTo>
                    <a:pt x="477874" y="351884"/>
                  </a:lnTo>
                  <a:lnTo>
                    <a:pt x="456443" y="390333"/>
                  </a:lnTo>
                  <a:lnTo>
                    <a:pt x="429133" y="423899"/>
                  </a:lnTo>
                  <a:lnTo>
                    <a:pt x="396799" y="452061"/>
                  </a:lnTo>
                  <a:lnTo>
                    <a:pt x="360298" y="474298"/>
                  </a:lnTo>
                  <a:lnTo>
                    <a:pt x="320485" y="490089"/>
                  </a:lnTo>
                  <a:lnTo>
                    <a:pt x="278214" y="498912"/>
                  </a:lnTo>
                  <a:lnTo>
                    <a:pt x="234341" y="500247"/>
                  </a:lnTo>
                  <a:lnTo>
                    <a:pt x="189722" y="493573"/>
                  </a:lnTo>
                  <a:lnTo>
                    <a:pt x="147036" y="479055"/>
                  </a:lnTo>
                  <a:lnTo>
                    <a:pt x="108737" y="457773"/>
                  </a:lnTo>
                  <a:lnTo>
                    <a:pt x="75343" y="430582"/>
                  </a:lnTo>
                  <a:lnTo>
                    <a:pt x="47368" y="398337"/>
                  </a:lnTo>
                  <a:lnTo>
                    <a:pt x="25330" y="361890"/>
                  </a:lnTo>
                  <a:lnTo>
                    <a:pt x="9745" y="322096"/>
                  </a:lnTo>
                  <a:lnTo>
                    <a:pt x="1129" y="279809"/>
                  </a:lnTo>
                  <a:lnTo>
                    <a:pt x="0" y="235884"/>
                  </a:lnTo>
                  <a:lnTo>
                    <a:pt x="6872" y="19117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337" y="130574"/>
            <a:ext cx="8335331" cy="48386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39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6200" spc="-1005"/>
              <a:t>INEQUIVALENCE</a:t>
            </a:r>
            <a:r>
              <a:rPr dirty="0" sz="6200" spc="-380"/>
              <a:t> </a:t>
            </a:r>
            <a:r>
              <a:rPr dirty="0" sz="6200" spc="-1185"/>
              <a:t>THEOREM</a:t>
            </a:r>
            <a:endParaRPr sz="6200"/>
          </a:p>
        </p:txBody>
      </p:sp>
      <p:sp>
        <p:nvSpPr>
          <p:cNvPr id="5" name="object 5" descr=""/>
          <p:cNvSpPr txBox="1"/>
          <p:nvPr/>
        </p:nvSpPr>
        <p:spPr>
          <a:xfrm>
            <a:off x="3890875" y="2315393"/>
            <a:ext cx="4461510" cy="170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2400" spc="1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85" i="1">
                <a:solidFill>
                  <a:srgbClr val="FFFFFF"/>
                </a:solidFill>
                <a:latin typeface="Calibri"/>
                <a:cs typeface="Calibri"/>
              </a:rPr>
              <a:t>economic</a:t>
            </a:r>
            <a:r>
              <a:rPr dirty="0" sz="2400" spc="14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conditions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20" i="1">
                <a:solidFill>
                  <a:srgbClr val="FFFFFF"/>
                </a:solidFill>
                <a:latin typeface="Calibri"/>
                <a:cs typeface="Calibri"/>
              </a:rPr>
              <a:t>become</a:t>
            </a:r>
            <a:r>
              <a:rPr dirty="0" sz="2400" spc="14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5" i="1">
                <a:solidFill>
                  <a:srgbClr val="FFFFFF"/>
                </a:solidFill>
                <a:latin typeface="Calibri"/>
                <a:cs typeface="Calibri"/>
              </a:rPr>
              <a:t>excessively</a:t>
            </a:r>
            <a:r>
              <a:rPr dirty="0" sz="2400" spc="1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70" i="1">
                <a:solidFill>
                  <a:srgbClr val="FFFFFF"/>
                </a:solidFill>
                <a:latin typeface="Calibri"/>
                <a:cs typeface="Calibri"/>
              </a:rPr>
              <a:t>burdensome,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individuals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2400" spc="14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capacity</a:t>
            </a:r>
            <a:r>
              <a:rPr dirty="0" sz="2400" spc="14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will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permanently</a:t>
            </a:r>
            <a:r>
              <a:rPr dirty="0" sz="2400" spc="15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exit</a:t>
            </a:r>
            <a:r>
              <a:rPr dirty="0" sz="2400" spc="15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15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jurisdiction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043650" y="2362414"/>
            <a:ext cx="1748155" cy="1781175"/>
            <a:chOff x="1043650" y="2362414"/>
            <a:chExt cx="1748155" cy="1781175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650" y="2380198"/>
              <a:ext cx="1639388" cy="174531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683040" y="2362414"/>
              <a:ext cx="108585" cy="1781175"/>
            </a:xfrm>
            <a:custGeom>
              <a:avLst/>
              <a:gdLst/>
              <a:ahLst/>
              <a:cxnLst/>
              <a:rect l="l" t="t" r="r" b="b"/>
              <a:pathLst>
                <a:path w="108585" h="1781175">
                  <a:moveTo>
                    <a:pt x="108299" y="1780799"/>
                  </a:moveTo>
                  <a:lnTo>
                    <a:pt x="0" y="1780799"/>
                  </a:lnTo>
                  <a:lnTo>
                    <a:pt x="0" y="0"/>
                  </a:lnTo>
                  <a:lnTo>
                    <a:pt x="108299" y="0"/>
                  </a:lnTo>
                  <a:lnTo>
                    <a:pt x="108299" y="1780799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06200" y="680855"/>
            <a:ext cx="5763895" cy="3444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66370">
              <a:lnSpc>
                <a:spcPct val="114999"/>
              </a:lnSpc>
              <a:spcBef>
                <a:spcPts val="100"/>
              </a:spcBef>
            </a:pP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“In</a:t>
            </a:r>
            <a:r>
              <a:rPr dirty="0" sz="2600" spc="7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the</a:t>
            </a:r>
            <a:r>
              <a:rPr dirty="0" sz="2600" spc="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Information</a:t>
            </a:r>
            <a:r>
              <a:rPr dirty="0" sz="2600" spc="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80" i="1">
                <a:solidFill>
                  <a:srgbClr val="B7B7B7"/>
                </a:solidFill>
                <a:latin typeface="Calibri"/>
                <a:cs typeface="Calibri"/>
              </a:rPr>
              <a:t>Age..</a:t>
            </a:r>
            <a:r>
              <a:rPr dirty="0" sz="2600" spc="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the</a:t>
            </a:r>
            <a:r>
              <a:rPr dirty="0" sz="2600" spc="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-10" i="1">
                <a:solidFill>
                  <a:srgbClr val="B7B7B7"/>
                </a:solidFill>
                <a:latin typeface="Calibri"/>
                <a:cs typeface="Calibri"/>
              </a:rPr>
              <a:t>rational</a:t>
            </a:r>
            <a:r>
              <a:rPr dirty="0" sz="2600" spc="-1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90" i="1">
                <a:solidFill>
                  <a:srgbClr val="B7B7B7"/>
                </a:solidFill>
                <a:latin typeface="Calibri"/>
                <a:cs typeface="Calibri"/>
              </a:rPr>
              <a:t>person</a:t>
            </a:r>
            <a:r>
              <a:rPr dirty="0" sz="2600" spc="9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-20" i="1">
                <a:solidFill>
                  <a:srgbClr val="B7B7B7"/>
                </a:solidFill>
                <a:latin typeface="Calibri"/>
                <a:cs typeface="Calibri"/>
              </a:rPr>
              <a:t>will</a:t>
            </a:r>
            <a:r>
              <a:rPr dirty="0" sz="2600" spc="10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not</a:t>
            </a:r>
            <a:r>
              <a:rPr dirty="0" sz="2600" spc="9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90" i="1">
                <a:solidFill>
                  <a:srgbClr val="B7B7B7"/>
                </a:solidFill>
                <a:latin typeface="Calibri"/>
                <a:cs typeface="Calibri"/>
              </a:rPr>
              <a:t>respond</a:t>
            </a:r>
            <a:r>
              <a:rPr dirty="0" sz="2600" spc="10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to</a:t>
            </a:r>
            <a:r>
              <a:rPr dirty="0" sz="2600" spc="9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the</a:t>
            </a:r>
            <a:r>
              <a:rPr dirty="0" sz="2600" spc="10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85" i="1">
                <a:solidFill>
                  <a:srgbClr val="B7B7B7"/>
                </a:solidFill>
                <a:latin typeface="Calibri"/>
                <a:cs typeface="Calibri"/>
              </a:rPr>
              <a:t>prospect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of</a:t>
            </a:r>
            <a:r>
              <a:rPr dirty="0" sz="26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higher</a:t>
            </a:r>
            <a:r>
              <a:rPr dirty="0" sz="26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50" i="1">
                <a:solidFill>
                  <a:srgbClr val="B7B7B7"/>
                </a:solidFill>
                <a:latin typeface="Calibri"/>
                <a:cs typeface="Calibri"/>
              </a:rPr>
              <a:t>taxes</a:t>
            </a:r>
            <a:r>
              <a:rPr dirty="0" sz="26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to</a:t>
            </a:r>
            <a:r>
              <a:rPr dirty="0" sz="26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fund</a:t>
            </a:r>
            <a:r>
              <a:rPr dirty="0" sz="26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-10" i="1">
                <a:solidFill>
                  <a:srgbClr val="B7B7B7"/>
                </a:solidFill>
                <a:latin typeface="Calibri"/>
                <a:cs typeface="Calibri"/>
              </a:rPr>
              <a:t>deﬁcits..</a:t>
            </a:r>
            <a:endParaRPr sz="2600">
              <a:latin typeface="Calibri"/>
              <a:cs typeface="Calibri"/>
            </a:endParaRPr>
          </a:p>
          <a:p>
            <a:pPr marL="12700" marR="214629">
              <a:lnSpc>
                <a:spcPct val="114999"/>
              </a:lnSpc>
              <a:spcBef>
                <a:spcPts val="1105"/>
              </a:spcBef>
            </a:pPr>
            <a:r>
              <a:rPr dirty="0" sz="2600" spc="80" i="1">
                <a:solidFill>
                  <a:srgbClr val="B7B7B7"/>
                </a:solidFill>
                <a:latin typeface="Calibri"/>
                <a:cs typeface="Calibri"/>
              </a:rPr>
              <a:t>Sovereign</a:t>
            </a:r>
            <a:r>
              <a:rPr dirty="0" sz="2600" spc="18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individuals</a:t>
            </a:r>
            <a:r>
              <a:rPr dirty="0" sz="2600" spc="18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60" i="1">
                <a:solidFill>
                  <a:srgbClr val="B7B7B7"/>
                </a:solidFill>
                <a:latin typeface="Calibri"/>
                <a:cs typeface="Calibri"/>
              </a:rPr>
              <a:t>and</a:t>
            </a:r>
            <a:r>
              <a:rPr dirty="0" sz="2600" spc="18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other</a:t>
            </a:r>
            <a:r>
              <a:rPr dirty="0" sz="2600" spc="1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-10" i="1">
                <a:solidFill>
                  <a:srgbClr val="B7B7B7"/>
                </a:solidFill>
                <a:latin typeface="Calibri"/>
                <a:cs typeface="Calibri"/>
              </a:rPr>
              <a:t>rational</a:t>
            </a:r>
            <a:r>
              <a:rPr dirty="0" sz="2600" spc="-1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75" i="1">
                <a:solidFill>
                  <a:srgbClr val="B7B7B7"/>
                </a:solidFill>
                <a:latin typeface="Calibri"/>
                <a:cs typeface="Calibri"/>
              </a:rPr>
              <a:t>people</a:t>
            </a:r>
            <a:r>
              <a:rPr dirty="0" sz="2600" spc="114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-20" i="1">
                <a:solidFill>
                  <a:srgbClr val="B7B7B7"/>
                </a:solidFill>
                <a:latin typeface="Calibri"/>
                <a:cs typeface="Calibri"/>
              </a:rPr>
              <a:t>will</a:t>
            </a:r>
            <a:r>
              <a:rPr dirty="0" sz="2600" spc="1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ﬂee</a:t>
            </a:r>
            <a:r>
              <a:rPr dirty="0" sz="2600" spc="1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jurisdictions</a:t>
            </a:r>
            <a:r>
              <a:rPr dirty="0" sz="2600" spc="114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with</a:t>
            </a:r>
            <a:r>
              <a:rPr dirty="0" sz="2600" spc="1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-10" i="1">
                <a:solidFill>
                  <a:srgbClr val="B7B7B7"/>
                </a:solidFill>
                <a:latin typeface="Calibri"/>
                <a:cs typeface="Calibri"/>
              </a:rPr>
              <a:t>large </a:t>
            </a:r>
            <a:r>
              <a:rPr dirty="0" sz="2600" spc="55" i="1">
                <a:solidFill>
                  <a:srgbClr val="B7B7B7"/>
                </a:solidFill>
                <a:latin typeface="Calibri"/>
                <a:cs typeface="Calibri"/>
              </a:rPr>
              <a:t>unfunded</a:t>
            </a:r>
            <a:r>
              <a:rPr dirty="0" sz="2600" spc="1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-10" i="1">
                <a:solidFill>
                  <a:srgbClr val="B7B7B7"/>
                </a:solidFill>
                <a:latin typeface="Calibri"/>
                <a:cs typeface="Calibri"/>
              </a:rPr>
              <a:t>liabilities.”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dirty="0" sz="3200" spc="-1510">
                <a:solidFill>
                  <a:srgbClr val="FF595E"/>
                </a:solidFill>
                <a:latin typeface="Calibri"/>
                <a:cs typeface="Calibri"/>
              </a:rPr>
              <a:t>—</a:t>
            </a:r>
            <a:r>
              <a:rPr dirty="0" sz="3200" spc="-505">
                <a:solidFill>
                  <a:srgbClr val="FF595E"/>
                </a:solidFill>
                <a:latin typeface="Calibri"/>
                <a:cs typeface="Calibri"/>
              </a:rPr>
              <a:t>JAMES</a:t>
            </a:r>
            <a:r>
              <a:rPr dirty="0" sz="3200" spc="-204">
                <a:solidFill>
                  <a:srgbClr val="FF595E"/>
                </a:solidFill>
                <a:latin typeface="Calibri"/>
                <a:cs typeface="Calibri"/>
              </a:rPr>
              <a:t> </a:t>
            </a:r>
            <a:r>
              <a:rPr dirty="0" sz="3200" spc="-484">
                <a:solidFill>
                  <a:srgbClr val="FF595E"/>
                </a:solidFill>
                <a:latin typeface="Calibri"/>
                <a:cs typeface="Calibri"/>
              </a:rPr>
              <a:t>DALE</a:t>
            </a:r>
            <a:r>
              <a:rPr dirty="0" sz="3200" spc="-200">
                <a:solidFill>
                  <a:srgbClr val="FF595E"/>
                </a:solidFill>
                <a:latin typeface="Calibri"/>
                <a:cs typeface="Calibri"/>
              </a:rPr>
              <a:t> </a:t>
            </a:r>
            <a:r>
              <a:rPr dirty="0" sz="3200" spc="-595">
                <a:solidFill>
                  <a:srgbClr val="FF595E"/>
                </a:solidFill>
                <a:latin typeface="Calibri"/>
                <a:cs typeface="Calibri"/>
              </a:rPr>
              <a:t>DAVIDSON</a:t>
            </a:r>
            <a:r>
              <a:rPr dirty="0" sz="3200" spc="-204">
                <a:solidFill>
                  <a:srgbClr val="FF595E"/>
                </a:solidFill>
                <a:latin typeface="Calibri"/>
                <a:cs typeface="Calibri"/>
              </a:rPr>
              <a:t> </a:t>
            </a:r>
            <a:r>
              <a:rPr dirty="0" sz="3200" spc="-855">
                <a:solidFill>
                  <a:srgbClr val="FF595E"/>
                </a:solidFill>
                <a:latin typeface="Calibri"/>
                <a:cs typeface="Calibri"/>
              </a:rPr>
              <a:t>&amp;</a:t>
            </a:r>
            <a:r>
              <a:rPr dirty="0" sz="3200" spc="-200">
                <a:solidFill>
                  <a:srgbClr val="FF595E"/>
                </a:solidFill>
                <a:latin typeface="Calibri"/>
                <a:cs typeface="Calibri"/>
              </a:rPr>
              <a:t> </a:t>
            </a:r>
            <a:r>
              <a:rPr dirty="0" sz="3200" spc="-525">
                <a:solidFill>
                  <a:srgbClr val="FF595E"/>
                </a:solidFill>
                <a:latin typeface="Calibri"/>
                <a:cs typeface="Calibri"/>
              </a:rPr>
              <a:t>WILLIAM</a:t>
            </a:r>
            <a:r>
              <a:rPr dirty="0" sz="3200" spc="-200">
                <a:solidFill>
                  <a:srgbClr val="FF595E"/>
                </a:solidFill>
                <a:latin typeface="Calibri"/>
                <a:cs typeface="Calibri"/>
              </a:rPr>
              <a:t> </a:t>
            </a:r>
            <a:r>
              <a:rPr dirty="0" sz="3200" spc="-385">
                <a:solidFill>
                  <a:srgbClr val="FF595E"/>
                </a:solidFill>
                <a:latin typeface="Calibri"/>
                <a:cs typeface="Calibri"/>
              </a:rPr>
              <a:t>REES-</a:t>
            </a:r>
            <a:r>
              <a:rPr dirty="0" sz="3200" spc="-825">
                <a:solidFill>
                  <a:srgbClr val="FF595E"/>
                </a:solidFill>
                <a:latin typeface="Calibri"/>
                <a:cs typeface="Calibri"/>
              </a:rPr>
              <a:t>MOGG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797604" y="2223523"/>
            <a:ext cx="1363980" cy="1235075"/>
            <a:chOff x="797604" y="2223523"/>
            <a:chExt cx="1363980" cy="1235075"/>
          </a:xfrm>
        </p:grpSpPr>
        <p:sp>
          <p:nvSpPr>
            <p:cNvPr id="4" name="object 4" descr=""/>
            <p:cNvSpPr/>
            <p:nvPr/>
          </p:nvSpPr>
          <p:spPr>
            <a:xfrm>
              <a:off x="797604" y="2223523"/>
              <a:ext cx="1359535" cy="789940"/>
            </a:xfrm>
            <a:custGeom>
              <a:avLst/>
              <a:gdLst/>
              <a:ahLst/>
              <a:cxnLst/>
              <a:rect l="l" t="t" r="r" b="b"/>
              <a:pathLst>
                <a:path w="1359535" h="789939">
                  <a:moveTo>
                    <a:pt x="1358918" y="789469"/>
                  </a:moveTo>
                  <a:lnTo>
                    <a:pt x="0" y="789469"/>
                  </a:lnTo>
                  <a:lnTo>
                    <a:pt x="0" y="0"/>
                  </a:lnTo>
                  <a:lnTo>
                    <a:pt x="1358918" y="0"/>
                  </a:lnTo>
                  <a:lnTo>
                    <a:pt x="1358918" y="7894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02208" y="2927047"/>
              <a:ext cx="1359535" cy="531495"/>
            </a:xfrm>
            <a:custGeom>
              <a:avLst/>
              <a:gdLst/>
              <a:ahLst/>
              <a:cxnLst/>
              <a:rect l="l" t="t" r="r" b="b"/>
              <a:pathLst>
                <a:path w="1359535" h="531495">
                  <a:moveTo>
                    <a:pt x="1359003" y="531413"/>
                  </a:moveTo>
                  <a:lnTo>
                    <a:pt x="0" y="531413"/>
                  </a:lnTo>
                  <a:lnTo>
                    <a:pt x="0" y="66422"/>
                  </a:lnTo>
                  <a:lnTo>
                    <a:pt x="674151" y="0"/>
                  </a:lnTo>
                  <a:lnTo>
                    <a:pt x="1353660" y="56202"/>
                  </a:lnTo>
                  <a:lnTo>
                    <a:pt x="1359003" y="531413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97604" y="2187716"/>
            <a:ext cx="135953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3035">
              <a:lnSpc>
                <a:spcPct val="100000"/>
              </a:lnSpc>
              <a:spcBef>
                <a:spcPts val="100"/>
              </a:spcBef>
            </a:pPr>
            <a:r>
              <a:rPr dirty="0" sz="2500" spc="-395">
                <a:solidFill>
                  <a:srgbClr val="FF595E"/>
                </a:solidFill>
                <a:latin typeface="Calibri"/>
                <a:cs typeface="Calibri"/>
              </a:rPr>
              <a:t>INDIVIDUAL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97604" y="1492838"/>
            <a:ext cx="1359535" cy="730885"/>
          </a:xfrm>
          <a:prstGeom prst="rect">
            <a:avLst/>
          </a:prstGeom>
          <a:solidFill>
            <a:srgbClr val="B7B7B7"/>
          </a:solidFill>
        </p:spPr>
        <p:txBody>
          <a:bodyPr wrap="square" lIns="0" tIns="57150" rIns="0" bIns="0" rtlCol="0" vert="horz">
            <a:spAutoFit/>
          </a:bodyPr>
          <a:lstStyle/>
          <a:p>
            <a:pPr marL="297815">
              <a:lnSpc>
                <a:spcPts val="2155"/>
              </a:lnSpc>
              <a:spcBef>
                <a:spcPts val="450"/>
              </a:spcBef>
            </a:pPr>
            <a:r>
              <a:rPr dirty="0" sz="2100" spc="-3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2100">
              <a:latin typeface="Calibri"/>
              <a:cs typeface="Calibri"/>
            </a:endParaRPr>
          </a:p>
          <a:p>
            <a:pPr marL="98425">
              <a:lnSpc>
                <a:spcPts val="2995"/>
              </a:lnSpc>
            </a:pPr>
            <a:r>
              <a:rPr dirty="0" sz="2800" spc="-475">
                <a:solidFill>
                  <a:srgbClr val="FFFFFF"/>
                </a:solidFill>
                <a:latin typeface="Calibri"/>
                <a:cs typeface="Calibri"/>
              </a:rPr>
              <a:t>SOVEREIGN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430"/>
              <a:t>Gell-</a:t>
            </a:r>
            <a:r>
              <a:rPr dirty="0" sz="7200" spc="-925"/>
              <a:t>mann</a:t>
            </a:r>
            <a:r>
              <a:rPr dirty="0" sz="7200" spc="-455"/>
              <a:t> </a:t>
            </a:r>
            <a:r>
              <a:rPr dirty="0" sz="7200" spc="-750"/>
              <a:t>amnesia</a:t>
            </a:r>
            <a:endParaRPr sz="7200"/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22674" rIns="0" bIns="0" rtlCol="0" vert="horz">
            <a:spAutoFit/>
          </a:bodyPr>
          <a:lstStyle/>
          <a:p>
            <a:pPr marL="66040" marR="5080">
              <a:lnSpc>
                <a:spcPct val="114999"/>
              </a:lnSpc>
              <a:spcBef>
                <a:spcPts val="100"/>
              </a:spcBef>
            </a:pPr>
            <a:r>
              <a:rPr dirty="0" spc="65" i="1"/>
              <a:t>Observing</a:t>
            </a:r>
            <a:r>
              <a:rPr dirty="0" spc="145" i="1"/>
              <a:t> </a:t>
            </a:r>
            <a:r>
              <a:rPr dirty="0" i="1"/>
              <a:t>errors</a:t>
            </a:r>
            <a:r>
              <a:rPr dirty="0" spc="145" i="1"/>
              <a:t> </a:t>
            </a:r>
            <a:r>
              <a:rPr dirty="0" i="1"/>
              <a:t>in</a:t>
            </a:r>
            <a:r>
              <a:rPr dirty="0" spc="150" i="1"/>
              <a:t> </a:t>
            </a:r>
            <a:r>
              <a:rPr dirty="0" i="1"/>
              <a:t>reporting</a:t>
            </a:r>
            <a:r>
              <a:rPr dirty="0" spc="150" i="1"/>
              <a:t> </a:t>
            </a:r>
            <a:r>
              <a:rPr dirty="0" spc="-25" i="1"/>
              <a:t>of</a:t>
            </a:r>
            <a:r>
              <a:rPr dirty="0" spc="-25"/>
              <a:t> </a:t>
            </a:r>
            <a:r>
              <a:rPr dirty="0"/>
              <a:t>a</a:t>
            </a:r>
            <a:r>
              <a:rPr dirty="0" spc="170"/>
              <a:t> </a:t>
            </a:r>
            <a:r>
              <a:rPr dirty="0"/>
              <a:t>topic,</a:t>
            </a:r>
            <a:r>
              <a:rPr dirty="0" spc="175"/>
              <a:t> </a:t>
            </a:r>
            <a:r>
              <a:rPr dirty="0"/>
              <a:t>yet</a:t>
            </a:r>
            <a:r>
              <a:rPr dirty="0" spc="175"/>
              <a:t> </a:t>
            </a:r>
            <a:r>
              <a:rPr dirty="0"/>
              <a:t>trusting</a:t>
            </a:r>
            <a:r>
              <a:rPr dirty="0" spc="170"/>
              <a:t> </a:t>
            </a:r>
            <a:r>
              <a:rPr dirty="0"/>
              <a:t>the</a:t>
            </a:r>
            <a:r>
              <a:rPr dirty="0" spc="175"/>
              <a:t> </a:t>
            </a:r>
            <a:r>
              <a:rPr dirty="0" spc="75"/>
              <a:t>same </a:t>
            </a:r>
            <a:r>
              <a:rPr dirty="0" spc="90"/>
              <a:t>source</a:t>
            </a:r>
            <a:r>
              <a:rPr dirty="0" spc="180"/>
              <a:t> </a:t>
            </a:r>
            <a:r>
              <a:rPr dirty="0"/>
              <a:t>in</a:t>
            </a:r>
            <a:r>
              <a:rPr dirty="0" spc="180"/>
              <a:t> </a:t>
            </a:r>
            <a:r>
              <a:rPr dirty="0"/>
              <a:t>areas</a:t>
            </a:r>
            <a:r>
              <a:rPr dirty="0" spc="175"/>
              <a:t> </a:t>
            </a:r>
            <a:r>
              <a:rPr dirty="0"/>
              <a:t>where</a:t>
            </a:r>
            <a:r>
              <a:rPr dirty="0" spc="180"/>
              <a:t> </a:t>
            </a:r>
            <a:r>
              <a:rPr dirty="0" spc="55"/>
              <a:t>you</a:t>
            </a:r>
            <a:r>
              <a:rPr dirty="0" spc="185"/>
              <a:t> </a:t>
            </a:r>
            <a:r>
              <a:rPr dirty="0" spc="-25"/>
              <a:t>are </a:t>
            </a:r>
            <a:r>
              <a:rPr dirty="0" spc="90"/>
              <a:t>less</a:t>
            </a:r>
            <a:r>
              <a:rPr dirty="0" spc="130"/>
              <a:t> </a:t>
            </a:r>
            <a:r>
              <a:rPr dirty="0" spc="-10"/>
              <a:t>knowledgeable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22677" y="1908896"/>
            <a:ext cx="2774315" cy="2750820"/>
            <a:chOff x="522677" y="1908896"/>
            <a:chExt cx="2774315" cy="275082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202" y="1918421"/>
              <a:ext cx="2755170" cy="27312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27439" y="1913658"/>
              <a:ext cx="2764790" cy="2741295"/>
            </a:xfrm>
            <a:custGeom>
              <a:avLst/>
              <a:gdLst/>
              <a:ahLst/>
              <a:cxnLst/>
              <a:rect l="l" t="t" r="r" b="b"/>
              <a:pathLst>
                <a:path w="2764790" h="2741295">
                  <a:moveTo>
                    <a:pt x="0" y="0"/>
                  </a:moveTo>
                  <a:lnTo>
                    <a:pt x="2764695" y="0"/>
                  </a:lnTo>
                  <a:lnTo>
                    <a:pt x="2764695" y="2740774"/>
                  </a:lnTo>
                  <a:lnTo>
                    <a:pt x="0" y="27407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504950" y="857250"/>
            <a:ext cx="6134100" cy="3429000"/>
            <a:chOff x="1504950" y="857250"/>
            <a:chExt cx="6134100" cy="3429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4950" y="857250"/>
              <a:ext cx="6134099" cy="3428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777025" y="4007202"/>
              <a:ext cx="969010" cy="54610"/>
            </a:xfrm>
            <a:custGeom>
              <a:avLst/>
              <a:gdLst/>
              <a:ahLst/>
              <a:cxnLst/>
              <a:rect l="l" t="t" r="r" b="b"/>
              <a:pathLst>
                <a:path w="969010" h="54610">
                  <a:moveTo>
                    <a:pt x="0" y="54362"/>
                  </a:moveTo>
                  <a:lnTo>
                    <a:pt x="29830" y="49906"/>
                  </a:lnTo>
                  <a:lnTo>
                    <a:pt x="68231" y="43524"/>
                  </a:lnTo>
                  <a:lnTo>
                    <a:pt x="113824" y="35881"/>
                  </a:lnTo>
                  <a:lnTo>
                    <a:pt x="165228" y="27642"/>
                  </a:lnTo>
                  <a:lnTo>
                    <a:pt x="221062" y="19471"/>
                  </a:lnTo>
                  <a:lnTo>
                    <a:pt x="279948" y="12032"/>
                  </a:lnTo>
                  <a:lnTo>
                    <a:pt x="340503" y="5991"/>
                  </a:lnTo>
                  <a:lnTo>
                    <a:pt x="401349" y="2012"/>
                  </a:lnTo>
                  <a:lnTo>
                    <a:pt x="448811" y="544"/>
                  </a:lnTo>
                  <a:lnTo>
                    <a:pt x="502048" y="0"/>
                  </a:lnTo>
                  <a:lnTo>
                    <a:pt x="559408" y="222"/>
                  </a:lnTo>
                  <a:lnTo>
                    <a:pt x="619240" y="1055"/>
                  </a:lnTo>
                  <a:lnTo>
                    <a:pt x="679892" y="2340"/>
                  </a:lnTo>
                  <a:lnTo>
                    <a:pt x="739711" y="3920"/>
                  </a:lnTo>
                  <a:lnTo>
                    <a:pt x="797046" y="5637"/>
                  </a:lnTo>
                  <a:lnTo>
                    <a:pt x="850244" y="7335"/>
                  </a:lnTo>
                  <a:lnTo>
                    <a:pt x="897654" y="8856"/>
                  </a:lnTo>
                  <a:lnTo>
                    <a:pt x="937623" y="10042"/>
                  </a:lnTo>
                  <a:lnTo>
                    <a:pt x="968499" y="10737"/>
                  </a:lnTo>
                </a:path>
              </a:pathLst>
            </a:custGeom>
            <a:ln w="7619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160"/>
              <a:t>THE</a:t>
            </a:r>
            <a:r>
              <a:rPr dirty="0" spc="-500"/>
              <a:t> </a:t>
            </a:r>
            <a:r>
              <a:rPr dirty="0" spc="-1019"/>
              <a:t>LINDY</a:t>
            </a:r>
            <a:r>
              <a:rPr dirty="0" spc="-495"/>
              <a:t> </a:t>
            </a:r>
            <a:r>
              <a:rPr dirty="0" spc="-960"/>
              <a:t>EFFECT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890875" y="2391593"/>
            <a:ext cx="3679825" cy="170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theory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lifespan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31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non-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perishable</a:t>
            </a:r>
            <a:r>
              <a:rPr dirty="0" sz="2400" spc="3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things</a:t>
            </a:r>
            <a:r>
              <a:rPr dirty="0" sz="2400" spc="3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proportional</a:t>
            </a:r>
            <a:r>
              <a:rPr dirty="0" sz="2400" spc="7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7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dirty="0" sz="2400" spc="7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current </a:t>
            </a:r>
            <a:r>
              <a:rPr dirty="0" sz="2400" spc="30" i="1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071701" y="2542208"/>
            <a:ext cx="1622425" cy="1520190"/>
            <a:chOff x="1071701" y="2542208"/>
            <a:chExt cx="1622425" cy="1520190"/>
          </a:xfrm>
        </p:grpSpPr>
        <p:sp>
          <p:nvSpPr>
            <p:cNvPr id="8" name="object 8" descr=""/>
            <p:cNvSpPr/>
            <p:nvPr/>
          </p:nvSpPr>
          <p:spPr>
            <a:xfrm>
              <a:off x="1109801" y="2580877"/>
              <a:ext cx="1546225" cy="1443990"/>
            </a:xfrm>
            <a:custGeom>
              <a:avLst/>
              <a:gdLst/>
              <a:ahLst/>
              <a:cxnLst/>
              <a:rect l="l" t="t" r="r" b="b"/>
              <a:pathLst>
                <a:path w="1546225" h="1443989">
                  <a:moveTo>
                    <a:pt x="0" y="1438262"/>
                  </a:moveTo>
                  <a:lnTo>
                    <a:pt x="25287" y="1438120"/>
                  </a:lnTo>
                  <a:lnTo>
                    <a:pt x="61594" y="1438245"/>
                  </a:lnTo>
                  <a:lnTo>
                    <a:pt x="102140" y="1436207"/>
                  </a:lnTo>
                  <a:lnTo>
                    <a:pt x="140144" y="1429575"/>
                  </a:lnTo>
                  <a:lnTo>
                    <a:pt x="209859" y="1405900"/>
                  </a:lnTo>
                  <a:lnTo>
                    <a:pt x="243796" y="1387122"/>
                  </a:lnTo>
                  <a:lnTo>
                    <a:pt x="275788" y="1360348"/>
                  </a:lnTo>
                  <a:lnTo>
                    <a:pt x="317180" y="1321567"/>
                  </a:lnTo>
                  <a:lnTo>
                    <a:pt x="358206" y="1250496"/>
                  </a:lnTo>
                  <a:lnTo>
                    <a:pt x="385635" y="1176648"/>
                  </a:lnTo>
                  <a:lnTo>
                    <a:pt x="408656" y="1103387"/>
                  </a:lnTo>
                  <a:lnTo>
                    <a:pt x="421610" y="1058972"/>
                  </a:lnTo>
                  <a:lnTo>
                    <a:pt x="435305" y="1010465"/>
                  </a:lnTo>
                  <a:lnTo>
                    <a:pt x="449573" y="958685"/>
                  </a:lnTo>
                  <a:lnTo>
                    <a:pt x="464249" y="904456"/>
                  </a:lnTo>
                  <a:lnTo>
                    <a:pt x="479167" y="848599"/>
                  </a:lnTo>
                  <a:lnTo>
                    <a:pt x="494160" y="791936"/>
                  </a:lnTo>
                  <a:lnTo>
                    <a:pt x="509062" y="735289"/>
                  </a:lnTo>
                  <a:lnTo>
                    <a:pt x="523706" y="679479"/>
                  </a:lnTo>
                  <a:lnTo>
                    <a:pt x="537926" y="625329"/>
                  </a:lnTo>
                  <a:lnTo>
                    <a:pt x="551556" y="573660"/>
                  </a:lnTo>
                  <a:lnTo>
                    <a:pt x="564429" y="525294"/>
                  </a:lnTo>
                  <a:lnTo>
                    <a:pt x="576379" y="481053"/>
                  </a:lnTo>
                  <a:lnTo>
                    <a:pt x="587239" y="441758"/>
                  </a:lnTo>
                  <a:lnTo>
                    <a:pt x="607706" y="368031"/>
                  </a:lnTo>
                  <a:lnTo>
                    <a:pt x="625498" y="302962"/>
                  </a:lnTo>
                  <a:lnTo>
                    <a:pt x="641160" y="245771"/>
                  </a:lnTo>
                  <a:lnTo>
                    <a:pt x="655240" y="195682"/>
                  </a:lnTo>
                  <a:lnTo>
                    <a:pt x="668284" y="151916"/>
                  </a:lnTo>
                  <a:lnTo>
                    <a:pt x="680839" y="113695"/>
                  </a:lnTo>
                  <a:lnTo>
                    <a:pt x="714009" y="37632"/>
                  </a:lnTo>
                  <a:lnTo>
                    <a:pt x="748956" y="5741"/>
                  </a:lnTo>
                  <a:lnTo>
                    <a:pt x="766770" y="3141"/>
                  </a:lnTo>
                  <a:lnTo>
                    <a:pt x="784552" y="0"/>
                  </a:lnTo>
                  <a:lnTo>
                    <a:pt x="820797" y="20406"/>
                  </a:lnTo>
                  <a:lnTo>
                    <a:pt x="843724" y="68386"/>
                  </a:lnTo>
                  <a:lnTo>
                    <a:pt x="866201" y="136334"/>
                  </a:lnTo>
                  <a:lnTo>
                    <a:pt x="878646" y="179419"/>
                  </a:lnTo>
                  <a:lnTo>
                    <a:pt x="891663" y="226943"/>
                  </a:lnTo>
                  <a:lnTo>
                    <a:pt x="905075" y="277678"/>
                  </a:lnTo>
                  <a:lnTo>
                    <a:pt x="918707" y="330399"/>
                  </a:lnTo>
                  <a:lnTo>
                    <a:pt x="932384" y="383878"/>
                  </a:lnTo>
                  <a:lnTo>
                    <a:pt x="945929" y="436888"/>
                  </a:lnTo>
                  <a:lnTo>
                    <a:pt x="959167" y="488202"/>
                  </a:lnTo>
                  <a:lnTo>
                    <a:pt x="971923" y="536594"/>
                  </a:lnTo>
                  <a:lnTo>
                    <a:pt x="985699" y="589126"/>
                  </a:lnTo>
                  <a:lnTo>
                    <a:pt x="999355" y="642900"/>
                  </a:lnTo>
                  <a:lnTo>
                    <a:pt x="1012906" y="697259"/>
                  </a:lnTo>
                  <a:lnTo>
                    <a:pt x="1026367" y="751544"/>
                  </a:lnTo>
                  <a:lnTo>
                    <a:pt x="1039754" y="805097"/>
                  </a:lnTo>
                  <a:lnTo>
                    <a:pt x="1053080" y="857260"/>
                  </a:lnTo>
                  <a:lnTo>
                    <a:pt x="1066362" y="907375"/>
                  </a:lnTo>
                  <a:lnTo>
                    <a:pt x="1079614" y="954784"/>
                  </a:lnTo>
                  <a:lnTo>
                    <a:pt x="1092851" y="998830"/>
                  </a:lnTo>
                  <a:lnTo>
                    <a:pt x="1112866" y="1060155"/>
                  </a:lnTo>
                  <a:lnTo>
                    <a:pt x="1133035" y="1117369"/>
                  </a:lnTo>
                  <a:lnTo>
                    <a:pt x="1153104" y="1169974"/>
                  </a:lnTo>
                  <a:lnTo>
                    <a:pt x="1172816" y="1217477"/>
                  </a:lnTo>
                  <a:lnTo>
                    <a:pt x="1191914" y="1259382"/>
                  </a:lnTo>
                  <a:lnTo>
                    <a:pt x="1210143" y="1295193"/>
                  </a:lnTo>
                  <a:lnTo>
                    <a:pt x="1235088" y="1334164"/>
                  </a:lnTo>
                  <a:lnTo>
                    <a:pt x="1280839" y="1374320"/>
                  </a:lnTo>
                  <a:lnTo>
                    <a:pt x="1331971" y="1406395"/>
                  </a:lnTo>
                  <a:lnTo>
                    <a:pt x="1388484" y="1430388"/>
                  </a:lnTo>
                  <a:lnTo>
                    <a:pt x="1452054" y="1442517"/>
                  </a:lnTo>
                  <a:lnTo>
                    <a:pt x="1489129" y="1443403"/>
                  </a:lnTo>
                  <a:lnTo>
                    <a:pt x="1522679" y="1442781"/>
                  </a:lnTo>
                  <a:lnTo>
                    <a:pt x="1546006" y="1442515"/>
                  </a:lnTo>
                </a:path>
              </a:pathLst>
            </a:custGeom>
            <a:ln w="7619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116810" y="2580308"/>
              <a:ext cx="766445" cy="1440815"/>
            </a:xfrm>
            <a:custGeom>
              <a:avLst/>
              <a:gdLst/>
              <a:ahLst/>
              <a:cxnLst/>
              <a:rect l="l" t="t" r="r" b="b"/>
              <a:pathLst>
                <a:path w="766444" h="1440814">
                  <a:moveTo>
                    <a:pt x="0" y="1440554"/>
                  </a:moveTo>
                  <a:lnTo>
                    <a:pt x="27563" y="1439505"/>
                  </a:lnTo>
                  <a:lnTo>
                    <a:pt x="67206" y="1438305"/>
                  </a:lnTo>
                  <a:lnTo>
                    <a:pt x="111020" y="1434941"/>
                  </a:lnTo>
                  <a:lnTo>
                    <a:pt x="151096" y="1427403"/>
                  </a:lnTo>
                  <a:lnTo>
                    <a:pt x="221120" y="1403510"/>
                  </a:lnTo>
                  <a:lnTo>
                    <a:pt x="284559" y="1358185"/>
                  </a:lnTo>
                  <a:lnTo>
                    <a:pt x="321057" y="1320976"/>
                  </a:lnTo>
                  <a:lnTo>
                    <a:pt x="356664" y="1250114"/>
                  </a:lnTo>
                  <a:lnTo>
                    <a:pt x="382979" y="1173582"/>
                  </a:lnTo>
                  <a:lnTo>
                    <a:pt x="404766" y="1101918"/>
                  </a:lnTo>
                  <a:lnTo>
                    <a:pt x="417251" y="1058446"/>
                  </a:lnTo>
                  <a:lnTo>
                    <a:pt x="430571" y="1010894"/>
                  </a:lnTo>
                  <a:lnTo>
                    <a:pt x="444557" y="960023"/>
                  </a:lnTo>
                  <a:lnTo>
                    <a:pt x="459038" y="906593"/>
                  </a:lnTo>
                  <a:lnTo>
                    <a:pt x="473845" y="851366"/>
                  </a:lnTo>
                  <a:lnTo>
                    <a:pt x="488808" y="795101"/>
                  </a:lnTo>
                  <a:lnTo>
                    <a:pt x="503757" y="738559"/>
                  </a:lnTo>
                  <a:lnTo>
                    <a:pt x="518523" y="682501"/>
                  </a:lnTo>
                  <a:lnTo>
                    <a:pt x="532935" y="627687"/>
                  </a:lnTo>
                  <a:lnTo>
                    <a:pt x="546825" y="574878"/>
                  </a:lnTo>
                  <a:lnTo>
                    <a:pt x="560022" y="524834"/>
                  </a:lnTo>
                  <a:lnTo>
                    <a:pt x="572357" y="478316"/>
                  </a:lnTo>
                  <a:lnTo>
                    <a:pt x="583660" y="436085"/>
                  </a:lnTo>
                  <a:lnTo>
                    <a:pt x="593761" y="398900"/>
                  </a:lnTo>
                  <a:lnTo>
                    <a:pt x="613177" y="326530"/>
                  </a:lnTo>
                  <a:lnTo>
                    <a:pt x="628888" y="265578"/>
                  </a:lnTo>
                  <a:lnTo>
                    <a:pt x="641847" y="214342"/>
                  </a:lnTo>
                  <a:lnTo>
                    <a:pt x="653003" y="171121"/>
                  </a:lnTo>
                  <a:lnTo>
                    <a:pt x="663308" y="134215"/>
                  </a:lnTo>
                  <a:lnTo>
                    <a:pt x="685171" y="72539"/>
                  </a:lnTo>
                  <a:lnTo>
                    <a:pt x="708008" y="34858"/>
                  </a:lnTo>
                  <a:lnTo>
                    <a:pt x="751690" y="7085"/>
                  </a:lnTo>
                  <a:lnTo>
                    <a:pt x="765957" y="0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8725" y="442850"/>
            <a:ext cx="5616100" cy="434822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345"/>
              <a:t>EMERGENCE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22674" rIns="0" bIns="0" rtlCol="0" vert="horz">
            <a:spAutoFit/>
          </a:bodyPr>
          <a:lstStyle/>
          <a:p>
            <a:pPr marL="66040" marR="5080">
              <a:lnSpc>
                <a:spcPct val="114999"/>
              </a:lnSpc>
              <a:spcBef>
                <a:spcPts val="100"/>
              </a:spcBef>
            </a:pPr>
            <a:r>
              <a:rPr dirty="0" spc="50" i="1"/>
              <a:t>When</a:t>
            </a:r>
            <a:r>
              <a:rPr dirty="0" spc="180" i="1"/>
              <a:t> </a:t>
            </a:r>
            <a:r>
              <a:rPr dirty="0" i="1"/>
              <a:t>novel</a:t>
            </a:r>
            <a:r>
              <a:rPr dirty="0" spc="180" i="1"/>
              <a:t> </a:t>
            </a:r>
            <a:r>
              <a:rPr dirty="0" spc="50" i="1"/>
              <a:t>dynamic</a:t>
            </a:r>
            <a:r>
              <a:rPr dirty="0" spc="180" i="1"/>
              <a:t> </a:t>
            </a:r>
            <a:r>
              <a:rPr dirty="0" spc="-10" i="1"/>
              <a:t>structures</a:t>
            </a:r>
            <a:r>
              <a:rPr dirty="0" spc="-10"/>
              <a:t> </a:t>
            </a:r>
            <a:r>
              <a:rPr dirty="0"/>
              <a:t>arise</a:t>
            </a:r>
            <a:r>
              <a:rPr dirty="0" spc="130"/>
              <a:t> </a:t>
            </a:r>
            <a:r>
              <a:rPr dirty="0"/>
              <a:t>from</a:t>
            </a:r>
            <a:r>
              <a:rPr dirty="0" spc="135"/>
              <a:t> </a:t>
            </a:r>
            <a:r>
              <a:rPr dirty="0"/>
              <a:t>the</a:t>
            </a:r>
            <a:r>
              <a:rPr dirty="0" spc="135"/>
              <a:t> </a:t>
            </a:r>
            <a:r>
              <a:rPr dirty="0"/>
              <a:t>interaction</a:t>
            </a:r>
            <a:r>
              <a:rPr dirty="0" spc="135"/>
              <a:t> </a:t>
            </a:r>
            <a:r>
              <a:rPr dirty="0" spc="-25"/>
              <a:t>of </a:t>
            </a:r>
            <a:r>
              <a:rPr dirty="0"/>
              <a:t>individual</a:t>
            </a:r>
            <a:r>
              <a:rPr dirty="0" spc="100"/>
              <a:t> </a:t>
            </a:r>
            <a:r>
              <a:rPr dirty="0" spc="90"/>
              <a:t>components</a:t>
            </a:r>
            <a:r>
              <a:rPr dirty="0" spc="100"/>
              <a:t> </a:t>
            </a:r>
            <a:r>
              <a:rPr dirty="0" spc="30"/>
              <a:t>and </a:t>
            </a:r>
            <a:r>
              <a:rPr dirty="0" spc="130"/>
              <a:t>becomes</a:t>
            </a:r>
            <a:r>
              <a:rPr dirty="0" spc="220"/>
              <a:t> </a:t>
            </a:r>
            <a:r>
              <a:rPr dirty="0"/>
              <a:t>self-</a:t>
            </a:r>
            <a:r>
              <a:rPr dirty="0" spc="-10"/>
              <a:t>regulating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884413" y="2249197"/>
            <a:ext cx="1995805" cy="2106295"/>
          </a:xfrm>
          <a:custGeom>
            <a:avLst/>
            <a:gdLst/>
            <a:ahLst/>
            <a:cxnLst/>
            <a:rect l="l" t="t" r="r" b="b"/>
            <a:pathLst>
              <a:path w="1995805" h="2106295">
                <a:moveTo>
                  <a:pt x="816602" y="794257"/>
                </a:moveTo>
                <a:lnTo>
                  <a:pt x="829256" y="762847"/>
                </a:lnTo>
                <a:lnTo>
                  <a:pt x="848134" y="717587"/>
                </a:lnTo>
                <a:lnTo>
                  <a:pt x="864522" y="668117"/>
                </a:lnTo>
                <a:lnTo>
                  <a:pt x="869709" y="624075"/>
                </a:lnTo>
                <a:lnTo>
                  <a:pt x="861455" y="585519"/>
                </a:lnTo>
                <a:lnTo>
                  <a:pt x="844381" y="548147"/>
                </a:lnTo>
                <a:lnTo>
                  <a:pt x="820055" y="515053"/>
                </a:lnTo>
                <a:lnTo>
                  <a:pt x="790049" y="489329"/>
                </a:lnTo>
                <a:lnTo>
                  <a:pt x="748026" y="476911"/>
                </a:lnTo>
                <a:lnTo>
                  <a:pt x="695400" y="474446"/>
                </a:lnTo>
                <a:lnTo>
                  <a:pt x="645367" y="471094"/>
                </a:lnTo>
                <a:lnTo>
                  <a:pt x="611124" y="456017"/>
                </a:lnTo>
                <a:lnTo>
                  <a:pt x="591212" y="427408"/>
                </a:lnTo>
                <a:lnTo>
                  <a:pt x="580254" y="390687"/>
                </a:lnTo>
                <a:lnTo>
                  <a:pt x="585561" y="345853"/>
                </a:lnTo>
                <a:lnTo>
                  <a:pt x="614446" y="292907"/>
                </a:lnTo>
                <a:lnTo>
                  <a:pt x="638222" y="263129"/>
                </a:lnTo>
                <a:lnTo>
                  <a:pt x="669966" y="226285"/>
                </a:lnTo>
                <a:lnTo>
                  <a:pt x="707782" y="185107"/>
                </a:lnTo>
                <a:lnTo>
                  <a:pt x="749774" y="142326"/>
                </a:lnTo>
                <a:lnTo>
                  <a:pt x="794046" y="100675"/>
                </a:lnTo>
                <a:lnTo>
                  <a:pt x="838702" y="62885"/>
                </a:lnTo>
                <a:lnTo>
                  <a:pt x="881845" y="31687"/>
                </a:lnTo>
                <a:lnTo>
                  <a:pt x="921581" y="9815"/>
                </a:lnTo>
                <a:lnTo>
                  <a:pt x="956013" y="0"/>
                </a:lnTo>
                <a:lnTo>
                  <a:pt x="989442" y="5216"/>
                </a:lnTo>
                <a:lnTo>
                  <a:pt x="1048310" y="55361"/>
                </a:lnTo>
                <a:lnTo>
                  <a:pt x="1074874" y="92950"/>
                </a:lnTo>
                <a:lnTo>
                  <a:pt x="1100274" y="133990"/>
                </a:lnTo>
                <a:lnTo>
                  <a:pt x="1125071" y="174813"/>
                </a:lnTo>
                <a:lnTo>
                  <a:pt x="1149828" y="211749"/>
                </a:lnTo>
                <a:lnTo>
                  <a:pt x="1175107" y="241128"/>
                </a:lnTo>
                <a:lnTo>
                  <a:pt x="1216802" y="281692"/>
                </a:lnTo>
                <a:lnTo>
                  <a:pt x="1258498" y="321970"/>
                </a:lnTo>
                <a:lnTo>
                  <a:pt x="1298600" y="356858"/>
                </a:lnTo>
                <a:lnTo>
                  <a:pt x="1335515" y="381251"/>
                </a:lnTo>
                <a:lnTo>
                  <a:pt x="1367648" y="390043"/>
                </a:lnTo>
                <a:lnTo>
                  <a:pt x="1397046" y="369937"/>
                </a:lnTo>
                <a:lnTo>
                  <a:pt x="1417826" y="324312"/>
                </a:lnTo>
                <a:lnTo>
                  <a:pt x="1438409" y="272550"/>
                </a:lnTo>
                <a:lnTo>
                  <a:pt x="1467217" y="234031"/>
                </a:lnTo>
                <a:lnTo>
                  <a:pt x="1507701" y="209479"/>
                </a:lnTo>
                <a:lnTo>
                  <a:pt x="1554967" y="190038"/>
                </a:lnTo>
                <a:lnTo>
                  <a:pt x="1604920" y="180723"/>
                </a:lnTo>
                <a:lnTo>
                  <a:pt x="1653464" y="186550"/>
                </a:lnTo>
                <a:lnTo>
                  <a:pt x="1694543" y="205875"/>
                </a:lnTo>
                <a:lnTo>
                  <a:pt x="1739508" y="236780"/>
                </a:lnTo>
                <a:lnTo>
                  <a:pt x="1782487" y="274826"/>
                </a:lnTo>
                <a:lnTo>
                  <a:pt x="1817611" y="315574"/>
                </a:lnTo>
                <a:lnTo>
                  <a:pt x="1839010" y="354583"/>
                </a:lnTo>
                <a:lnTo>
                  <a:pt x="1843343" y="403907"/>
                </a:lnTo>
                <a:lnTo>
                  <a:pt x="1829860" y="456836"/>
                </a:lnTo>
                <a:lnTo>
                  <a:pt x="1806015" y="508281"/>
                </a:lnTo>
                <a:lnTo>
                  <a:pt x="1779259" y="553153"/>
                </a:lnTo>
                <a:lnTo>
                  <a:pt x="1742746" y="587613"/>
                </a:lnTo>
                <a:lnTo>
                  <a:pt x="1695444" y="615202"/>
                </a:lnTo>
                <a:lnTo>
                  <a:pt x="1653536" y="641904"/>
                </a:lnTo>
                <a:lnTo>
                  <a:pt x="1633204" y="673705"/>
                </a:lnTo>
                <a:lnTo>
                  <a:pt x="1640880" y="712433"/>
                </a:lnTo>
                <a:lnTo>
                  <a:pt x="1667227" y="754819"/>
                </a:lnTo>
                <a:lnTo>
                  <a:pt x="1704777" y="799200"/>
                </a:lnTo>
                <a:lnTo>
                  <a:pt x="1746062" y="843912"/>
                </a:lnTo>
                <a:lnTo>
                  <a:pt x="1777935" y="874150"/>
                </a:lnTo>
                <a:lnTo>
                  <a:pt x="1816633" y="905372"/>
                </a:lnTo>
                <a:lnTo>
                  <a:pt x="1858096" y="936987"/>
                </a:lnTo>
                <a:lnTo>
                  <a:pt x="1898269" y="968406"/>
                </a:lnTo>
                <a:lnTo>
                  <a:pt x="1933093" y="999036"/>
                </a:lnTo>
                <a:lnTo>
                  <a:pt x="1958512" y="1028288"/>
                </a:lnTo>
                <a:lnTo>
                  <a:pt x="1982628" y="1067291"/>
                </a:lnTo>
                <a:lnTo>
                  <a:pt x="1995437" y="1102747"/>
                </a:lnTo>
                <a:lnTo>
                  <a:pt x="1994760" y="1139978"/>
                </a:lnTo>
                <a:lnTo>
                  <a:pt x="1978421" y="1184300"/>
                </a:lnTo>
                <a:lnTo>
                  <a:pt x="1955121" y="1221672"/>
                </a:lnTo>
                <a:lnTo>
                  <a:pt x="1921121" y="1265122"/>
                </a:lnTo>
                <a:lnTo>
                  <a:pt x="1880482" y="1310936"/>
                </a:lnTo>
                <a:lnTo>
                  <a:pt x="1837267" y="1355401"/>
                </a:lnTo>
                <a:lnTo>
                  <a:pt x="1795536" y="1394803"/>
                </a:lnTo>
                <a:lnTo>
                  <a:pt x="1759350" y="1425429"/>
                </a:lnTo>
                <a:lnTo>
                  <a:pt x="1712333" y="1458881"/>
                </a:lnTo>
                <a:lnTo>
                  <a:pt x="1668256" y="1482039"/>
                </a:lnTo>
                <a:lnTo>
                  <a:pt x="1628317" y="1491612"/>
                </a:lnTo>
                <a:lnTo>
                  <a:pt x="1593714" y="1484305"/>
                </a:lnTo>
                <a:lnTo>
                  <a:pt x="1566333" y="1450944"/>
                </a:lnTo>
                <a:lnTo>
                  <a:pt x="1545013" y="1396050"/>
                </a:lnTo>
                <a:lnTo>
                  <a:pt x="1526379" y="1336878"/>
                </a:lnTo>
                <a:lnTo>
                  <a:pt x="1507059" y="1290683"/>
                </a:lnTo>
                <a:lnTo>
                  <a:pt x="1489297" y="1259226"/>
                </a:lnTo>
                <a:lnTo>
                  <a:pt x="1473847" y="1234253"/>
                </a:lnTo>
                <a:lnTo>
                  <a:pt x="1455087" y="1217989"/>
                </a:lnTo>
                <a:lnTo>
                  <a:pt x="1427399" y="1212664"/>
                </a:lnTo>
                <a:lnTo>
                  <a:pt x="1384866" y="1220811"/>
                </a:lnTo>
                <a:lnTo>
                  <a:pt x="1331959" y="1240595"/>
                </a:lnTo>
                <a:lnTo>
                  <a:pt x="1278636" y="1267693"/>
                </a:lnTo>
                <a:lnTo>
                  <a:pt x="1234858" y="1297780"/>
                </a:lnTo>
                <a:lnTo>
                  <a:pt x="1200883" y="1332297"/>
                </a:lnTo>
                <a:lnTo>
                  <a:pt x="1172200" y="1372685"/>
                </a:lnTo>
                <a:lnTo>
                  <a:pt x="1151608" y="1414623"/>
                </a:lnTo>
                <a:lnTo>
                  <a:pt x="1141909" y="1453793"/>
                </a:lnTo>
                <a:lnTo>
                  <a:pt x="1144193" y="1491136"/>
                </a:lnTo>
                <a:lnTo>
                  <a:pt x="1156850" y="1528258"/>
                </a:lnTo>
                <a:lnTo>
                  <a:pt x="1178636" y="1561835"/>
                </a:lnTo>
                <a:lnTo>
                  <a:pt x="1208304" y="1588539"/>
                </a:lnTo>
                <a:lnTo>
                  <a:pt x="1253583" y="1602331"/>
                </a:lnTo>
                <a:lnTo>
                  <a:pt x="1312449" y="1606702"/>
                </a:lnTo>
                <a:lnTo>
                  <a:pt x="1369033" y="1612625"/>
                </a:lnTo>
                <a:lnTo>
                  <a:pt x="1407466" y="1631072"/>
                </a:lnTo>
                <a:lnTo>
                  <a:pt x="1427750" y="1664704"/>
                </a:lnTo>
                <a:lnTo>
                  <a:pt x="1436936" y="1707758"/>
                </a:lnTo>
                <a:lnTo>
                  <a:pt x="1429733" y="1758570"/>
                </a:lnTo>
                <a:lnTo>
                  <a:pt x="1400845" y="1815473"/>
                </a:lnTo>
                <a:lnTo>
                  <a:pt x="1378758" y="1846601"/>
                </a:lnTo>
                <a:lnTo>
                  <a:pt x="1350220" y="1885153"/>
                </a:lnTo>
                <a:lnTo>
                  <a:pt x="1316488" y="1928074"/>
                </a:lnTo>
                <a:lnTo>
                  <a:pt x="1278822" y="1972307"/>
                </a:lnTo>
                <a:lnTo>
                  <a:pt x="1238479" y="2014798"/>
                </a:lnTo>
                <a:lnTo>
                  <a:pt x="1196719" y="2052491"/>
                </a:lnTo>
                <a:lnTo>
                  <a:pt x="1154799" y="2082332"/>
                </a:lnTo>
                <a:lnTo>
                  <a:pt x="1113978" y="2101264"/>
                </a:lnTo>
                <a:lnTo>
                  <a:pt x="1075514" y="2106232"/>
                </a:lnTo>
                <a:lnTo>
                  <a:pt x="1041170" y="2095916"/>
                </a:lnTo>
                <a:lnTo>
                  <a:pt x="1004985" y="2072384"/>
                </a:lnTo>
                <a:lnTo>
                  <a:pt x="967692" y="2038574"/>
                </a:lnTo>
                <a:lnTo>
                  <a:pt x="930026" y="1997424"/>
                </a:lnTo>
                <a:lnTo>
                  <a:pt x="892719" y="1951872"/>
                </a:lnTo>
                <a:lnTo>
                  <a:pt x="856506" y="1904855"/>
                </a:lnTo>
                <a:lnTo>
                  <a:pt x="822121" y="1859311"/>
                </a:lnTo>
                <a:lnTo>
                  <a:pt x="790298" y="1818177"/>
                </a:lnTo>
                <a:lnTo>
                  <a:pt x="761769" y="1784393"/>
                </a:lnTo>
                <a:lnTo>
                  <a:pt x="737269" y="1760895"/>
                </a:lnTo>
                <a:lnTo>
                  <a:pt x="695023" y="1732381"/>
                </a:lnTo>
                <a:lnTo>
                  <a:pt x="671332" y="1728116"/>
                </a:lnTo>
                <a:lnTo>
                  <a:pt x="653969" y="1739697"/>
                </a:lnTo>
                <a:lnTo>
                  <a:pt x="630705" y="1758721"/>
                </a:lnTo>
                <a:lnTo>
                  <a:pt x="607020" y="1783846"/>
                </a:lnTo>
                <a:lnTo>
                  <a:pt x="583299" y="1821419"/>
                </a:lnTo>
                <a:lnTo>
                  <a:pt x="557844" y="1862603"/>
                </a:lnTo>
                <a:lnTo>
                  <a:pt x="528958" y="1898561"/>
                </a:lnTo>
                <a:lnTo>
                  <a:pt x="494944" y="1920456"/>
                </a:lnTo>
                <a:lnTo>
                  <a:pt x="451441" y="1928196"/>
                </a:lnTo>
                <a:lnTo>
                  <a:pt x="399581" y="1927673"/>
                </a:lnTo>
                <a:lnTo>
                  <a:pt x="345904" y="1919024"/>
                </a:lnTo>
                <a:lnTo>
                  <a:pt x="296951" y="1902387"/>
                </a:lnTo>
                <a:lnTo>
                  <a:pt x="259263" y="1877898"/>
                </a:lnTo>
                <a:lnTo>
                  <a:pt x="232362" y="1840962"/>
                </a:lnTo>
                <a:lnTo>
                  <a:pt x="211887" y="1791488"/>
                </a:lnTo>
                <a:lnTo>
                  <a:pt x="198555" y="1736369"/>
                </a:lnTo>
                <a:lnTo>
                  <a:pt x="193084" y="1682498"/>
                </a:lnTo>
                <a:lnTo>
                  <a:pt x="196190" y="1636770"/>
                </a:lnTo>
                <a:lnTo>
                  <a:pt x="219373" y="1591090"/>
                </a:lnTo>
                <a:lnTo>
                  <a:pt x="260086" y="1551451"/>
                </a:lnTo>
                <a:lnTo>
                  <a:pt x="303704" y="1516355"/>
                </a:lnTo>
                <a:lnTo>
                  <a:pt x="335601" y="1484305"/>
                </a:lnTo>
                <a:lnTo>
                  <a:pt x="355369" y="1458760"/>
                </a:lnTo>
                <a:lnTo>
                  <a:pt x="369645" y="1439231"/>
                </a:lnTo>
                <a:lnTo>
                  <a:pt x="374368" y="1418306"/>
                </a:lnTo>
                <a:lnTo>
                  <a:pt x="365476" y="1388569"/>
                </a:lnTo>
                <a:lnTo>
                  <a:pt x="345299" y="1355535"/>
                </a:lnTo>
                <a:lnTo>
                  <a:pt x="314662" y="1316730"/>
                </a:lnTo>
                <a:lnTo>
                  <a:pt x="277486" y="1274725"/>
                </a:lnTo>
                <a:lnTo>
                  <a:pt x="237687" y="1232090"/>
                </a:lnTo>
                <a:lnTo>
                  <a:pt x="199185" y="1191398"/>
                </a:lnTo>
                <a:lnTo>
                  <a:pt x="162896" y="1160469"/>
                </a:lnTo>
                <a:lnTo>
                  <a:pt x="119243" y="1131354"/>
                </a:lnTo>
                <a:lnTo>
                  <a:pt x="74676" y="1102397"/>
                </a:lnTo>
                <a:lnTo>
                  <a:pt x="35647" y="1071944"/>
                </a:lnTo>
                <a:lnTo>
                  <a:pt x="8604" y="1038338"/>
                </a:lnTo>
                <a:lnTo>
                  <a:pt x="0" y="999924"/>
                </a:lnTo>
                <a:lnTo>
                  <a:pt x="8710" y="965863"/>
                </a:lnTo>
                <a:lnTo>
                  <a:pt x="28827" y="926960"/>
                </a:lnTo>
                <a:lnTo>
                  <a:pt x="57553" y="885057"/>
                </a:lnTo>
                <a:lnTo>
                  <a:pt x="92090" y="841994"/>
                </a:lnTo>
                <a:lnTo>
                  <a:pt x="129637" y="799613"/>
                </a:lnTo>
                <a:lnTo>
                  <a:pt x="167397" y="759755"/>
                </a:lnTo>
                <a:lnTo>
                  <a:pt x="202570" y="724260"/>
                </a:lnTo>
                <a:lnTo>
                  <a:pt x="232359" y="694971"/>
                </a:lnTo>
                <a:lnTo>
                  <a:pt x="274636" y="655984"/>
                </a:lnTo>
                <a:lnTo>
                  <a:pt x="316409" y="622940"/>
                </a:lnTo>
                <a:lnTo>
                  <a:pt x="355668" y="598969"/>
                </a:lnTo>
                <a:lnTo>
                  <a:pt x="390403" y="587200"/>
                </a:lnTo>
                <a:lnTo>
                  <a:pt x="418606" y="590763"/>
                </a:lnTo>
                <a:lnTo>
                  <a:pt x="436188" y="617261"/>
                </a:lnTo>
                <a:lnTo>
                  <a:pt x="444487" y="664606"/>
                </a:lnTo>
                <a:lnTo>
                  <a:pt x="449638" y="721396"/>
                </a:lnTo>
                <a:lnTo>
                  <a:pt x="457775" y="776228"/>
                </a:lnTo>
                <a:lnTo>
                  <a:pt x="475035" y="817697"/>
                </a:lnTo>
                <a:lnTo>
                  <a:pt x="512438" y="852828"/>
                </a:lnTo>
                <a:lnTo>
                  <a:pt x="560130" y="879557"/>
                </a:lnTo>
                <a:lnTo>
                  <a:pt x="610830" y="896091"/>
                </a:lnTo>
                <a:lnTo>
                  <a:pt x="657259" y="900639"/>
                </a:lnTo>
                <a:lnTo>
                  <a:pt x="701088" y="886304"/>
                </a:lnTo>
                <a:lnTo>
                  <a:pt x="744997" y="856180"/>
                </a:lnTo>
                <a:lnTo>
                  <a:pt x="783212" y="823465"/>
                </a:lnTo>
                <a:lnTo>
                  <a:pt x="809958" y="801354"/>
                </a:lnTo>
              </a:path>
            </a:pathLst>
          </a:custGeom>
          <a:ln w="76199">
            <a:solidFill>
              <a:srgbClr val="FF59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865"/>
              <a:t>THIER’S</a:t>
            </a:r>
            <a:r>
              <a:rPr dirty="0" spc="-500"/>
              <a:t> </a:t>
            </a:r>
            <a:r>
              <a:rPr dirty="0" spc="-1545"/>
              <a:t>LAW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698050" y="2394019"/>
            <a:ext cx="4277360" cy="170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70" i="1">
                <a:solidFill>
                  <a:srgbClr val="FFFFFF"/>
                </a:solidFill>
                <a:latin typeface="Calibri"/>
                <a:cs typeface="Calibri"/>
              </a:rPr>
              <a:t>Absent</a:t>
            </a:r>
            <a:r>
              <a:rPr dirty="0" sz="2400" spc="1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legal</a:t>
            </a:r>
            <a:r>
              <a:rPr dirty="0" sz="2400" spc="2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tender</a:t>
            </a:r>
            <a:r>
              <a:rPr dirty="0" sz="2400" spc="2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laws,</a:t>
            </a:r>
            <a:r>
              <a:rPr dirty="0" sz="2400" spc="2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money</a:t>
            </a: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400" spc="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dirty="0" sz="2400" spc="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2400" spc="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relied</a:t>
            </a:r>
            <a:r>
              <a:rPr dirty="0" sz="2400" spc="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70" i="1">
                <a:solidFill>
                  <a:srgbClr val="FFFFFF"/>
                </a:solidFill>
                <a:latin typeface="Calibri"/>
                <a:cs typeface="Calibri"/>
              </a:rPr>
              <a:t>upon</a:t>
            </a:r>
            <a:r>
              <a:rPr dirty="0" sz="2400" spc="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2400" spc="60" i="1">
                <a:solidFill>
                  <a:srgbClr val="FFFFFF"/>
                </a:solidFill>
                <a:latin typeface="Calibri"/>
                <a:cs typeface="Calibri"/>
              </a:rPr>
              <a:t>preserve</a:t>
            </a:r>
            <a:r>
              <a:rPr dirty="0" sz="2400" spc="8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dirty="0" sz="2400" spc="8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2400" spc="8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2400" spc="8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rejected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14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favor</a:t>
            </a:r>
            <a:r>
              <a:rPr dirty="0" sz="2400" spc="1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14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superior</a:t>
            </a:r>
            <a:r>
              <a:rPr dirty="0" sz="2400" spc="1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forms.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712" y="1799200"/>
            <a:ext cx="3006177" cy="3006197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3698" y="672864"/>
            <a:ext cx="5731510" cy="2052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999"/>
              </a:lnSpc>
              <a:spcBef>
                <a:spcPts val="100"/>
              </a:spcBef>
            </a:pP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“Bitcoin</a:t>
            </a:r>
            <a:r>
              <a:rPr dirty="0" sz="1900" spc="1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is</a:t>
            </a:r>
            <a:r>
              <a:rPr dirty="0" sz="1900" spc="1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currently</a:t>
            </a:r>
            <a:r>
              <a:rPr dirty="0" sz="1900" spc="12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transitioning</a:t>
            </a:r>
            <a:r>
              <a:rPr dirty="0" sz="1900" spc="12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from</a:t>
            </a:r>
            <a:r>
              <a:rPr dirty="0" sz="1900" spc="12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the</a:t>
            </a:r>
            <a:r>
              <a:rPr dirty="0" sz="1900" spc="12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ﬁrst</a:t>
            </a:r>
            <a:r>
              <a:rPr dirty="0" sz="1900" spc="12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stage</a:t>
            </a:r>
            <a:r>
              <a:rPr dirty="0" sz="1900" spc="12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spc="-25" i="1">
                <a:solidFill>
                  <a:srgbClr val="B7B7B7"/>
                </a:solidFill>
                <a:latin typeface="Calibri"/>
                <a:cs typeface="Calibri"/>
              </a:rPr>
              <a:t>of</a:t>
            </a:r>
            <a:r>
              <a:rPr dirty="0" sz="1900" spc="-2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monetization</a:t>
            </a:r>
            <a:r>
              <a:rPr dirty="0" sz="1900" spc="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to</a:t>
            </a:r>
            <a:r>
              <a:rPr dirty="0" sz="1900" spc="9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the</a:t>
            </a:r>
            <a:r>
              <a:rPr dirty="0" sz="1900" spc="9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spc="100" i="1">
                <a:solidFill>
                  <a:srgbClr val="B7B7B7"/>
                </a:solidFill>
                <a:latin typeface="Calibri"/>
                <a:cs typeface="Calibri"/>
              </a:rPr>
              <a:t>second</a:t>
            </a:r>
            <a:r>
              <a:rPr dirty="0" sz="1900" spc="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spc="45" i="1">
                <a:solidFill>
                  <a:srgbClr val="B7B7B7"/>
                </a:solidFill>
                <a:latin typeface="Calibri"/>
                <a:cs typeface="Calibri"/>
              </a:rPr>
              <a:t>stage..</a:t>
            </a:r>
            <a:r>
              <a:rPr dirty="0" sz="1900" spc="9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spc="85" i="1">
                <a:solidFill>
                  <a:srgbClr val="B7B7B7"/>
                </a:solidFill>
                <a:latin typeface="Calibri"/>
                <a:cs typeface="Calibri"/>
              </a:rPr>
              <a:t>No</a:t>
            </a:r>
            <a:r>
              <a:rPr dirty="0" sz="1900" spc="9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spc="60" i="1">
                <a:solidFill>
                  <a:srgbClr val="B7B7B7"/>
                </a:solidFill>
                <a:latin typeface="Calibri"/>
                <a:cs typeface="Calibri"/>
              </a:rPr>
              <a:t>one</a:t>
            </a:r>
            <a:r>
              <a:rPr dirty="0" sz="1900" spc="9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alive</a:t>
            </a:r>
            <a:r>
              <a:rPr dirty="0" sz="1900" spc="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spc="40" i="1">
                <a:solidFill>
                  <a:srgbClr val="B7B7B7"/>
                </a:solidFill>
                <a:latin typeface="Calibri"/>
                <a:cs typeface="Calibri"/>
              </a:rPr>
              <a:t>has </a:t>
            </a:r>
            <a:r>
              <a:rPr dirty="0" sz="1900" spc="80" i="1">
                <a:solidFill>
                  <a:srgbClr val="B7B7B7"/>
                </a:solidFill>
                <a:latin typeface="Calibri"/>
                <a:cs typeface="Calibri"/>
              </a:rPr>
              <a:t>seen</a:t>
            </a:r>
            <a:r>
              <a:rPr dirty="0" sz="1900" spc="12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the</a:t>
            </a:r>
            <a:r>
              <a:rPr dirty="0" sz="1900" spc="1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spc="-20" i="1">
                <a:solidFill>
                  <a:srgbClr val="B7B7B7"/>
                </a:solidFill>
                <a:latin typeface="Calibri"/>
                <a:cs typeface="Calibri"/>
              </a:rPr>
              <a:t>real-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time</a:t>
            </a:r>
            <a:r>
              <a:rPr dirty="0" sz="1900" spc="1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monetization</a:t>
            </a:r>
            <a:r>
              <a:rPr dirty="0" sz="1900" spc="1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of</a:t>
            </a:r>
            <a:r>
              <a:rPr dirty="0" sz="1900" spc="1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dirty="0" sz="1900" spc="1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spc="80" i="1">
                <a:solidFill>
                  <a:srgbClr val="B7B7B7"/>
                </a:solidFill>
                <a:latin typeface="Calibri"/>
                <a:cs typeface="Calibri"/>
              </a:rPr>
              <a:t>good</a:t>
            </a:r>
            <a:r>
              <a:rPr dirty="0" sz="1900" spc="1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(as</a:t>
            </a:r>
            <a:r>
              <a:rPr dirty="0" sz="1900" spc="12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is</a:t>
            </a:r>
            <a:r>
              <a:rPr dirty="0" sz="1900" spc="12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spc="-10" i="1">
                <a:solidFill>
                  <a:srgbClr val="B7B7B7"/>
                </a:solidFill>
                <a:latin typeface="Calibri"/>
                <a:cs typeface="Calibri"/>
              </a:rPr>
              <a:t>taking </a:t>
            </a:r>
            <a:r>
              <a:rPr dirty="0" sz="1900" spc="50" i="1">
                <a:solidFill>
                  <a:srgbClr val="B7B7B7"/>
                </a:solidFill>
                <a:latin typeface="Calibri"/>
                <a:cs typeface="Calibri"/>
              </a:rPr>
              <a:t>place</a:t>
            </a:r>
            <a:r>
              <a:rPr dirty="0" sz="1900" spc="10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with</a:t>
            </a:r>
            <a:r>
              <a:rPr dirty="0" sz="1900" spc="10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Bitcoin),</a:t>
            </a:r>
            <a:r>
              <a:rPr dirty="0" sz="1900" spc="10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spc="125" i="1">
                <a:solidFill>
                  <a:srgbClr val="B7B7B7"/>
                </a:solidFill>
                <a:latin typeface="Calibri"/>
                <a:cs typeface="Calibri"/>
              </a:rPr>
              <a:t>so</a:t>
            </a:r>
            <a:r>
              <a:rPr dirty="0" sz="1900" spc="10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there</a:t>
            </a:r>
            <a:r>
              <a:rPr dirty="0" sz="1900" spc="10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is</a:t>
            </a:r>
            <a:r>
              <a:rPr dirty="0" sz="1900" spc="10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spc="60" i="1">
                <a:solidFill>
                  <a:srgbClr val="B7B7B7"/>
                </a:solidFill>
                <a:latin typeface="Calibri"/>
                <a:cs typeface="Calibri"/>
              </a:rPr>
              <a:t>precious</a:t>
            </a:r>
            <a:r>
              <a:rPr dirty="0" sz="1900" spc="10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spc="-40" i="1">
                <a:solidFill>
                  <a:srgbClr val="B7B7B7"/>
                </a:solidFill>
                <a:latin typeface="Calibri"/>
                <a:cs typeface="Calibri"/>
              </a:rPr>
              <a:t>little</a:t>
            </a:r>
            <a:r>
              <a:rPr dirty="0" sz="1900" spc="10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spc="-10" i="1">
                <a:solidFill>
                  <a:srgbClr val="B7B7B7"/>
                </a:solidFill>
                <a:latin typeface="Calibri"/>
                <a:cs typeface="Calibri"/>
              </a:rPr>
              <a:t>experience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regarding</a:t>
            </a:r>
            <a:r>
              <a:rPr dirty="0" sz="1900" spc="114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the</a:t>
            </a:r>
            <a:r>
              <a:rPr dirty="0" sz="1900" spc="1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path</a:t>
            </a:r>
            <a:r>
              <a:rPr dirty="0" sz="1900" spc="1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this</a:t>
            </a:r>
            <a:r>
              <a:rPr dirty="0" sz="1900" spc="114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i="1">
                <a:solidFill>
                  <a:srgbClr val="B7B7B7"/>
                </a:solidFill>
                <a:latin typeface="Calibri"/>
                <a:cs typeface="Calibri"/>
              </a:rPr>
              <a:t>monetization</a:t>
            </a:r>
            <a:r>
              <a:rPr dirty="0" sz="1900" spc="114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spc="-20" i="1">
                <a:solidFill>
                  <a:srgbClr val="B7B7B7"/>
                </a:solidFill>
                <a:latin typeface="Calibri"/>
                <a:cs typeface="Calibri"/>
              </a:rPr>
              <a:t>will</a:t>
            </a:r>
            <a:r>
              <a:rPr dirty="0" sz="1900" spc="1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900" spc="-10" i="1">
                <a:solidFill>
                  <a:srgbClr val="B7B7B7"/>
                </a:solidFill>
                <a:latin typeface="Calibri"/>
                <a:cs typeface="Calibri"/>
              </a:rPr>
              <a:t>take.”</a:t>
            </a:r>
            <a:endParaRPr sz="1900">
              <a:latin typeface="Calibri"/>
              <a:cs typeface="Calibri"/>
            </a:endParaRPr>
          </a:p>
          <a:p>
            <a:pPr algn="ctr" marL="6985">
              <a:lnSpc>
                <a:spcPct val="100000"/>
              </a:lnSpc>
              <a:spcBef>
                <a:spcPts val="334"/>
              </a:spcBef>
            </a:pPr>
            <a:r>
              <a:rPr dirty="0" sz="2100" spc="-894">
                <a:solidFill>
                  <a:srgbClr val="FF595E"/>
                </a:solidFill>
              </a:rPr>
              <a:t>—</a:t>
            </a:r>
            <a:r>
              <a:rPr dirty="0" sz="2100" spc="-270">
                <a:solidFill>
                  <a:srgbClr val="FF595E"/>
                </a:solidFill>
              </a:rPr>
              <a:t>VIJAY</a:t>
            </a:r>
            <a:r>
              <a:rPr dirty="0" sz="2100" spc="-120">
                <a:solidFill>
                  <a:srgbClr val="FF595E"/>
                </a:solidFill>
              </a:rPr>
              <a:t> </a:t>
            </a:r>
            <a:r>
              <a:rPr dirty="0" sz="2100" spc="-360">
                <a:solidFill>
                  <a:srgbClr val="FF595E"/>
                </a:solidFill>
              </a:rPr>
              <a:t>BOYAPATI</a:t>
            </a:r>
            <a:endParaRPr sz="2100"/>
          </a:p>
        </p:txBody>
      </p:sp>
      <p:sp>
        <p:nvSpPr>
          <p:cNvPr id="3" name="object 3" descr=""/>
          <p:cNvSpPr/>
          <p:nvPr/>
        </p:nvSpPr>
        <p:spPr>
          <a:xfrm>
            <a:off x="4239050" y="3322725"/>
            <a:ext cx="2077720" cy="1082040"/>
          </a:xfrm>
          <a:custGeom>
            <a:avLst/>
            <a:gdLst/>
            <a:ahLst/>
            <a:cxnLst/>
            <a:rect l="l" t="t" r="r" b="b"/>
            <a:pathLst>
              <a:path w="2077720" h="1082039">
                <a:moveTo>
                  <a:pt x="1536449" y="1081499"/>
                </a:moveTo>
                <a:lnTo>
                  <a:pt x="0" y="1081499"/>
                </a:lnTo>
                <a:lnTo>
                  <a:pt x="540749" y="540749"/>
                </a:lnTo>
                <a:lnTo>
                  <a:pt x="0" y="0"/>
                </a:lnTo>
                <a:lnTo>
                  <a:pt x="1536449" y="0"/>
                </a:lnTo>
                <a:lnTo>
                  <a:pt x="2077199" y="540749"/>
                </a:lnTo>
                <a:lnTo>
                  <a:pt x="1536449" y="108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861699" y="3555373"/>
            <a:ext cx="832485" cy="60071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36830" marR="5080" indent="-24765">
              <a:lnSpc>
                <a:spcPts val="2250"/>
              </a:lnSpc>
              <a:spcBef>
                <a:spcPts val="200"/>
              </a:spcBef>
            </a:pPr>
            <a:r>
              <a:rPr dirty="0" sz="1900" spc="-320">
                <a:latin typeface="Calibri"/>
                <a:cs typeface="Calibri"/>
              </a:rPr>
              <a:t>Medium</a:t>
            </a:r>
            <a:r>
              <a:rPr dirty="0" sz="1900" spc="-105">
                <a:latin typeface="Calibri"/>
                <a:cs typeface="Calibri"/>
              </a:rPr>
              <a:t> </a:t>
            </a:r>
            <a:r>
              <a:rPr dirty="0" sz="1900" spc="-100">
                <a:latin typeface="Calibri"/>
                <a:cs typeface="Calibri"/>
              </a:rPr>
              <a:t>of </a:t>
            </a:r>
            <a:r>
              <a:rPr dirty="0" sz="1900" spc="-155">
                <a:latin typeface="Calibri"/>
                <a:cs typeface="Calibri"/>
              </a:rPr>
              <a:t>Exchange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432674" y="3322725"/>
            <a:ext cx="2077720" cy="1082040"/>
          </a:xfrm>
          <a:custGeom>
            <a:avLst/>
            <a:gdLst/>
            <a:ahLst/>
            <a:cxnLst/>
            <a:rect l="l" t="t" r="r" b="b"/>
            <a:pathLst>
              <a:path w="2077720" h="1082039">
                <a:moveTo>
                  <a:pt x="1536449" y="1081499"/>
                </a:moveTo>
                <a:lnTo>
                  <a:pt x="0" y="1081499"/>
                </a:lnTo>
                <a:lnTo>
                  <a:pt x="540749" y="540749"/>
                </a:lnTo>
                <a:lnTo>
                  <a:pt x="0" y="0"/>
                </a:lnTo>
                <a:lnTo>
                  <a:pt x="1536449" y="0"/>
                </a:lnTo>
                <a:lnTo>
                  <a:pt x="2077199" y="540749"/>
                </a:lnTo>
                <a:lnTo>
                  <a:pt x="1536449" y="1081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3120582" y="3555373"/>
            <a:ext cx="701675" cy="60071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5730" marR="5080" indent="-113664">
              <a:lnSpc>
                <a:spcPts val="2250"/>
              </a:lnSpc>
              <a:spcBef>
                <a:spcPts val="200"/>
              </a:spcBef>
            </a:pPr>
            <a:r>
              <a:rPr dirty="0" sz="1900" spc="-114">
                <a:solidFill>
                  <a:srgbClr val="FFFFFF"/>
                </a:solidFill>
                <a:latin typeface="Calibri"/>
                <a:cs typeface="Calibri"/>
              </a:rPr>
              <a:t>Store</a:t>
            </a:r>
            <a:r>
              <a:rPr dirty="0" sz="1900" spc="-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00" spc="-8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1900" spc="-1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023200" y="3322725"/>
            <a:ext cx="1657350" cy="1082040"/>
          </a:xfrm>
          <a:custGeom>
            <a:avLst/>
            <a:gdLst/>
            <a:ahLst/>
            <a:cxnLst/>
            <a:rect l="l" t="t" r="r" b="b"/>
            <a:pathLst>
              <a:path w="1657350" h="1082039">
                <a:moveTo>
                  <a:pt x="1116150" y="1081499"/>
                </a:moveTo>
                <a:lnTo>
                  <a:pt x="0" y="1081499"/>
                </a:lnTo>
                <a:lnTo>
                  <a:pt x="0" y="0"/>
                </a:lnTo>
                <a:lnTo>
                  <a:pt x="1116150" y="0"/>
                </a:lnTo>
                <a:lnTo>
                  <a:pt x="1656900" y="540749"/>
                </a:lnTo>
                <a:lnTo>
                  <a:pt x="1116150" y="1081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235012" y="3698248"/>
            <a:ext cx="963294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70">
                <a:solidFill>
                  <a:srgbClr val="FFFFFF"/>
                </a:solidFill>
                <a:latin typeface="Calibri"/>
                <a:cs typeface="Calibri"/>
              </a:rPr>
              <a:t>Collectible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6043593" y="3322725"/>
            <a:ext cx="2077720" cy="1082040"/>
          </a:xfrm>
          <a:custGeom>
            <a:avLst/>
            <a:gdLst/>
            <a:ahLst/>
            <a:cxnLst/>
            <a:rect l="l" t="t" r="r" b="b"/>
            <a:pathLst>
              <a:path w="2077720" h="1082039">
                <a:moveTo>
                  <a:pt x="1536449" y="1081499"/>
                </a:moveTo>
                <a:lnTo>
                  <a:pt x="0" y="1081499"/>
                </a:lnTo>
                <a:lnTo>
                  <a:pt x="540749" y="540749"/>
                </a:lnTo>
                <a:lnTo>
                  <a:pt x="0" y="0"/>
                </a:lnTo>
                <a:lnTo>
                  <a:pt x="1536449" y="0"/>
                </a:lnTo>
                <a:lnTo>
                  <a:pt x="2077199" y="540749"/>
                </a:lnTo>
                <a:lnTo>
                  <a:pt x="1536449" y="108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736326" y="3555373"/>
            <a:ext cx="692150" cy="60071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 indent="56515">
              <a:lnSpc>
                <a:spcPts val="2250"/>
              </a:lnSpc>
              <a:spcBef>
                <a:spcPts val="200"/>
              </a:spcBef>
            </a:pPr>
            <a:r>
              <a:rPr dirty="0" sz="1900" spc="-180">
                <a:latin typeface="Calibri"/>
                <a:cs typeface="Calibri"/>
              </a:rPr>
              <a:t>Unit</a:t>
            </a:r>
            <a:r>
              <a:rPr dirty="0" sz="1900" spc="-105">
                <a:latin typeface="Calibri"/>
                <a:cs typeface="Calibri"/>
              </a:rPr>
              <a:t> </a:t>
            </a:r>
            <a:r>
              <a:rPr dirty="0" sz="1900" spc="-25">
                <a:latin typeface="Calibri"/>
                <a:cs typeface="Calibri"/>
              </a:rPr>
              <a:t>of </a:t>
            </a:r>
            <a:r>
              <a:rPr dirty="0" sz="1900" spc="-170">
                <a:latin typeface="Calibri"/>
                <a:cs typeface="Calibri"/>
              </a:rPr>
              <a:t>Account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050"/>
              <a:t>STREISAND</a:t>
            </a:r>
            <a:r>
              <a:rPr dirty="0" spc="-470"/>
              <a:t> </a:t>
            </a:r>
            <a:r>
              <a:rPr dirty="0" spc="-960"/>
              <a:t>EFFECT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890875" y="2391593"/>
            <a:ext cx="3769995" cy="170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Attempting</a:t>
            </a:r>
            <a:r>
              <a:rPr dirty="0" sz="2400" spc="19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1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hide,</a:t>
            </a:r>
            <a:r>
              <a:rPr dirty="0" sz="2400" spc="1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remove,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400" spc="2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censor</a:t>
            </a:r>
            <a:r>
              <a:rPr dirty="0" sz="2400" spc="2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something</a:t>
            </a:r>
            <a:r>
              <a:rPr dirty="0" sz="2400" spc="2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85" i="1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dirty="0" sz="2400" spc="2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unintended</a:t>
            </a:r>
            <a:r>
              <a:rPr dirty="0" sz="2400" spc="3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20" i="1">
                <a:solidFill>
                  <a:srgbClr val="FFFFFF"/>
                </a:solidFill>
                <a:latin typeface="Calibri"/>
                <a:cs typeface="Calibri"/>
              </a:rPr>
              <a:t>consequence</a:t>
            </a:r>
            <a:r>
              <a:rPr dirty="0" sz="2400" spc="3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publicizing</a:t>
            </a:r>
            <a:r>
              <a:rPr dirty="0" sz="2400" spc="2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2400" spc="2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dirty="0" sz="2400" spc="2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widely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22671" y="1908894"/>
            <a:ext cx="2744470" cy="2750820"/>
            <a:chOff x="522671" y="1908894"/>
            <a:chExt cx="2744470" cy="275082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96" y="1918419"/>
              <a:ext cx="2725150" cy="273125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27434" y="1913657"/>
              <a:ext cx="2734945" cy="2741295"/>
            </a:xfrm>
            <a:custGeom>
              <a:avLst/>
              <a:gdLst/>
              <a:ahLst/>
              <a:cxnLst/>
              <a:rect l="l" t="t" r="r" b="b"/>
              <a:pathLst>
                <a:path w="2734945" h="2741295">
                  <a:moveTo>
                    <a:pt x="0" y="0"/>
                  </a:moveTo>
                  <a:lnTo>
                    <a:pt x="2734675" y="0"/>
                  </a:lnTo>
                  <a:lnTo>
                    <a:pt x="2734675" y="2740775"/>
                  </a:lnTo>
                  <a:lnTo>
                    <a:pt x="0" y="274077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5" y="371475"/>
            <a:ext cx="6534149" cy="440054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470"/>
              <a:t>MORAL</a:t>
            </a:r>
            <a:r>
              <a:rPr dirty="0" spc="-490"/>
              <a:t> </a:t>
            </a:r>
            <a:r>
              <a:rPr dirty="0" spc="-1290"/>
              <a:t>HAZARD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890875" y="2391593"/>
            <a:ext cx="3731895" cy="170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2400" spc="1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1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party</a:t>
            </a:r>
            <a:r>
              <a:rPr dirty="0" sz="2400" spc="14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85" i="1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14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duty</a:t>
            </a:r>
            <a:r>
              <a:rPr dirty="0" sz="2400" spc="1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5" i="1">
                <a:solidFill>
                  <a:srgbClr val="FFFFFF"/>
                </a:solidFill>
                <a:latin typeface="Calibri"/>
                <a:cs typeface="Calibri"/>
              </a:rPr>
              <a:t>serve</a:t>
            </a:r>
            <a:r>
              <a:rPr dirty="0" sz="2400" spc="17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7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interests</a:t>
            </a:r>
            <a:r>
              <a:rPr dirty="0" sz="2400" spc="17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18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others,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dirty="0" sz="2400" spc="1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instead</a:t>
            </a:r>
            <a:r>
              <a:rPr dirty="0" sz="2400" spc="2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85" i="1">
                <a:solidFill>
                  <a:srgbClr val="FFFFFF"/>
                </a:solidFill>
                <a:latin typeface="Calibri"/>
                <a:cs typeface="Calibri"/>
              </a:rPr>
              <a:t>places</a:t>
            </a:r>
            <a:r>
              <a:rPr dirty="0" sz="2400" spc="1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2400" spc="1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35" i="1">
                <a:solidFill>
                  <a:srgbClr val="FFFFFF"/>
                </a:solidFill>
                <a:latin typeface="Calibri"/>
                <a:cs typeface="Calibri"/>
              </a:rPr>
              <a:t>own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interests</a:t>
            </a:r>
            <a:r>
              <a:rPr dirty="0" sz="2400" spc="3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ﬁrst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892349" y="2382249"/>
            <a:ext cx="1981200" cy="1691639"/>
            <a:chOff x="892349" y="2382249"/>
            <a:chExt cx="1981200" cy="1691639"/>
          </a:xfrm>
        </p:grpSpPr>
        <p:sp>
          <p:nvSpPr>
            <p:cNvPr id="8" name="object 8" descr=""/>
            <p:cNvSpPr/>
            <p:nvPr/>
          </p:nvSpPr>
          <p:spPr>
            <a:xfrm>
              <a:off x="930449" y="2420349"/>
              <a:ext cx="1905000" cy="1615440"/>
            </a:xfrm>
            <a:custGeom>
              <a:avLst/>
              <a:gdLst/>
              <a:ahLst/>
              <a:cxnLst/>
              <a:rect l="l" t="t" r="r" b="b"/>
              <a:pathLst>
                <a:path w="1905000" h="1615439">
                  <a:moveTo>
                    <a:pt x="0" y="1615199"/>
                  </a:moveTo>
                  <a:lnTo>
                    <a:pt x="952349" y="0"/>
                  </a:lnTo>
                  <a:lnTo>
                    <a:pt x="1904699" y="1615199"/>
                  </a:lnTo>
                  <a:lnTo>
                    <a:pt x="0" y="1615199"/>
                  </a:lnTo>
                  <a:close/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398236" y="2934249"/>
              <a:ext cx="969010" cy="862330"/>
            </a:xfrm>
            <a:custGeom>
              <a:avLst/>
              <a:gdLst/>
              <a:ahLst/>
              <a:cxnLst/>
              <a:rect l="l" t="t" r="r" b="b"/>
              <a:pathLst>
                <a:path w="969010" h="862329">
                  <a:moveTo>
                    <a:pt x="968399" y="861899"/>
                  </a:moveTo>
                  <a:lnTo>
                    <a:pt x="0" y="861899"/>
                  </a:lnTo>
                  <a:lnTo>
                    <a:pt x="482863" y="0"/>
                  </a:lnTo>
                  <a:lnTo>
                    <a:pt x="968399" y="861899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98236" y="2934249"/>
              <a:ext cx="969010" cy="862330"/>
            </a:xfrm>
            <a:custGeom>
              <a:avLst/>
              <a:gdLst/>
              <a:ahLst/>
              <a:cxnLst/>
              <a:rect l="l" t="t" r="r" b="b"/>
              <a:pathLst>
                <a:path w="969010" h="862329">
                  <a:moveTo>
                    <a:pt x="0" y="861899"/>
                  </a:moveTo>
                  <a:lnTo>
                    <a:pt x="482863" y="0"/>
                  </a:lnTo>
                  <a:lnTo>
                    <a:pt x="968399" y="861899"/>
                  </a:lnTo>
                  <a:lnTo>
                    <a:pt x="0" y="861899"/>
                  </a:lnTo>
                  <a:close/>
                </a:path>
              </a:pathLst>
            </a:custGeom>
            <a:ln w="7619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9199" y="0"/>
            <a:ext cx="5434799" cy="51434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33650" y="730325"/>
            <a:ext cx="5311775" cy="34626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“The</a:t>
            </a:r>
            <a:r>
              <a:rPr dirty="0" sz="2500" spc="14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root</a:t>
            </a:r>
            <a:r>
              <a:rPr dirty="0" sz="2500" spc="14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50" i="1">
                <a:solidFill>
                  <a:srgbClr val="B7B7B7"/>
                </a:solidFill>
                <a:latin typeface="Calibri"/>
                <a:cs typeface="Calibri"/>
              </a:rPr>
              <a:t>problem</a:t>
            </a:r>
            <a:r>
              <a:rPr dirty="0" sz="2500" spc="14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with</a:t>
            </a:r>
            <a:r>
              <a:rPr dirty="0" sz="2500" spc="14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-10" i="1">
                <a:solidFill>
                  <a:srgbClr val="B7B7B7"/>
                </a:solidFill>
                <a:latin typeface="Calibri"/>
                <a:cs typeface="Calibri"/>
              </a:rPr>
              <a:t>conventional</a:t>
            </a:r>
            <a:r>
              <a:rPr dirty="0" sz="2500" spc="-1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65" i="1">
                <a:solidFill>
                  <a:srgbClr val="B7B7B7"/>
                </a:solidFill>
                <a:latin typeface="Calibri"/>
                <a:cs typeface="Calibri"/>
              </a:rPr>
              <a:t>currency</a:t>
            </a:r>
            <a:r>
              <a:rPr dirty="0" sz="2500" spc="8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50" i="1">
                <a:solidFill>
                  <a:srgbClr val="B7B7B7"/>
                </a:solidFill>
                <a:latin typeface="Calibri"/>
                <a:cs typeface="Calibri"/>
              </a:rPr>
              <a:t>is</a:t>
            </a:r>
            <a:r>
              <a:rPr dirty="0" sz="2500" spc="8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all</a:t>
            </a:r>
            <a:r>
              <a:rPr dirty="0" sz="2500" spc="8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the</a:t>
            </a:r>
            <a:r>
              <a:rPr dirty="0" sz="2500" spc="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trust</a:t>
            </a:r>
            <a:r>
              <a:rPr dirty="0" sz="2500" spc="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that’s</a:t>
            </a:r>
            <a:r>
              <a:rPr dirty="0" sz="2500" spc="8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-10" i="1">
                <a:solidFill>
                  <a:srgbClr val="B7B7B7"/>
                </a:solidFill>
                <a:latin typeface="Calibri"/>
                <a:cs typeface="Calibri"/>
              </a:rPr>
              <a:t>required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to</a:t>
            </a:r>
            <a:r>
              <a:rPr dirty="0" sz="2500" spc="1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50" i="1">
                <a:solidFill>
                  <a:srgbClr val="B7B7B7"/>
                </a:solidFill>
                <a:latin typeface="Calibri"/>
                <a:cs typeface="Calibri"/>
              </a:rPr>
              <a:t>make</a:t>
            </a:r>
            <a:r>
              <a:rPr dirty="0" sz="2500" spc="14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it</a:t>
            </a:r>
            <a:r>
              <a:rPr dirty="0" sz="2500" spc="14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work.</a:t>
            </a:r>
            <a:r>
              <a:rPr dirty="0" sz="2500" spc="14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95" i="1">
                <a:solidFill>
                  <a:srgbClr val="B7B7B7"/>
                </a:solidFill>
                <a:latin typeface="Calibri"/>
                <a:cs typeface="Calibri"/>
              </a:rPr>
              <a:t>The</a:t>
            </a:r>
            <a:r>
              <a:rPr dirty="0" sz="2500" spc="14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central</a:t>
            </a:r>
            <a:r>
              <a:rPr dirty="0" sz="2500" spc="14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bank</a:t>
            </a:r>
            <a:r>
              <a:rPr dirty="0" sz="2500" spc="14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35" i="1">
                <a:solidFill>
                  <a:srgbClr val="B7B7B7"/>
                </a:solidFill>
                <a:latin typeface="Calibri"/>
                <a:cs typeface="Calibri"/>
              </a:rPr>
              <a:t>must </a:t>
            </a:r>
            <a:r>
              <a:rPr dirty="0" sz="2500" spc="105" i="1">
                <a:solidFill>
                  <a:srgbClr val="B7B7B7"/>
                </a:solidFill>
                <a:latin typeface="Calibri"/>
                <a:cs typeface="Calibri"/>
              </a:rPr>
              <a:t>be</a:t>
            </a:r>
            <a:r>
              <a:rPr dirty="0" sz="2500" spc="15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trusted</a:t>
            </a:r>
            <a:r>
              <a:rPr dirty="0" sz="2500" spc="1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not</a:t>
            </a:r>
            <a:r>
              <a:rPr dirty="0" sz="2500" spc="1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to</a:t>
            </a:r>
            <a:r>
              <a:rPr dirty="0" sz="2500" spc="1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114" i="1">
                <a:solidFill>
                  <a:srgbClr val="B7B7B7"/>
                </a:solidFill>
                <a:latin typeface="Calibri"/>
                <a:cs typeface="Calibri"/>
              </a:rPr>
              <a:t>debase</a:t>
            </a:r>
            <a:r>
              <a:rPr dirty="0" sz="2500" spc="15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the</a:t>
            </a:r>
            <a:r>
              <a:rPr dirty="0" sz="2500" spc="1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60" i="1">
                <a:solidFill>
                  <a:srgbClr val="B7B7B7"/>
                </a:solidFill>
                <a:latin typeface="Calibri"/>
                <a:cs typeface="Calibri"/>
              </a:rPr>
              <a:t>currency,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but</a:t>
            </a:r>
            <a:r>
              <a:rPr dirty="0" sz="2500" spc="114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the</a:t>
            </a:r>
            <a:r>
              <a:rPr dirty="0" sz="2500" spc="114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history</a:t>
            </a:r>
            <a:r>
              <a:rPr dirty="0" sz="2500" spc="1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of</a:t>
            </a:r>
            <a:r>
              <a:rPr dirty="0" sz="2500" spc="114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-35" i="1">
                <a:solidFill>
                  <a:srgbClr val="B7B7B7"/>
                </a:solidFill>
                <a:latin typeface="Calibri"/>
                <a:cs typeface="Calibri"/>
              </a:rPr>
              <a:t>ﬁat</a:t>
            </a:r>
            <a:r>
              <a:rPr dirty="0" sz="2500" spc="114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65" i="1">
                <a:solidFill>
                  <a:srgbClr val="B7B7B7"/>
                </a:solidFill>
                <a:latin typeface="Calibri"/>
                <a:cs typeface="Calibri"/>
              </a:rPr>
              <a:t>currencies</a:t>
            </a:r>
            <a:r>
              <a:rPr dirty="0" sz="2500" spc="114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50" i="1">
                <a:solidFill>
                  <a:srgbClr val="B7B7B7"/>
                </a:solidFill>
                <a:latin typeface="Calibri"/>
                <a:cs typeface="Calibri"/>
              </a:rPr>
              <a:t>is</a:t>
            </a:r>
            <a:r>
              <a:rPr dirty="0" sz="2500" spc="11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-20" i="1">
                <a:solidFill>
                  <a:srgbClr val="B7B7B7"/>
                </a:solidFill>
                <a:latin typeface="Calibri"/>
                <a:cs typeface="Calibri"/>
              </a:rPr>
              <a:t>full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of</a:t>
            </a:r>
            <a:r>
              <a:rPr dirty="0" sz="2500" spc="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90" i="1">
                <a:solidFill>
                  <a:srgbClr val="B7B7B7"/>
                </a:solidFill>
                <a:latin typeface="Calibri"/>
                <a:cs typeface="Calibri"/>
              </a:rPr>
              <a:t>breaches</a:t>
            </a:r>
            <a:r>
              <a:rPr dirty="0" sz="2500" spc="6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of</a:t>
            </a:r>
            <a:r>
              <a:rPr dirty="0" sz="2500" spc="7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that</a:t>
            </a:r>
            <a:r>
              <a:rPr dirty="0" sz="2500" spc="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-10" i="1">
                <a:solidFill>
                  <a:srgbClr val="B7B7B7"/>
                </a:solidFill>
                <a:latin typeface="Calibri"/>
                <a:cs typeface="Calibri"/>
              </a:rPr>
              <a:t>trust.”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3200" spc="-1075">
                <a:solidFill>
                  <a:srgbClr val="FF595E"/>
                </a:solidFill>
                <a:latin typeface="Calibri"/>
                <a:cs typeface="Calibri"/>
              </a:rPr>
              <a:t>—</a:t>
            </a:r>
            <a:r>
              <a:rPr dirty="0" sz="3200" spc="-530">
                <a:solidFill>
                  <a:srgbClr val="FF595E"/>
                </a:solidFill>
                <a:latin typeface="Calibri"/>
                <a:cs typeface="Calibri"/>
              </a:rPr>
              <a:t>SATOSHI</a:t>
            </a:r>
            <a:r>
              <a:rPr dirty="0" sz="3200" spc="-190">
                <a:solidFill>
                  <a:srgbClr val="FF595E"/>
                </a:solidFill>
                <a:latin typeface="Calibri"/>
                <a:cs typeface="Calibri"/>
              </a:rPr>
              <a:t> </a:t>
            </a:r>
            <a:r>
              <a:rPr dirty="0" sz="3200" spc="-680">
                <a:solidFill>
                  <a:srgbClr val="FF595E"/>
                </a:solidFill>
                <a:latin typeface="Calibri"/>
                <a:cs typeface="Calibri"/>
              </a:rPr>
              <a:t>NAKAMOTO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240"/>
              <a:t>COUNTERPARTY</a:t>
            </a:r>
            <a:r>
              <a:rPr dirty="0" spc="-480"/>
              <a:t> </a:t>
            </a:r>
            <a:r>
              <a:rPr dirty="0" spc="-790"/>
              <a:t>RISK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890875" y="2455794"/>
            <a:ext cx="3438525" cy="128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likelihood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party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defaulting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70" i="1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2400" spc="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obligation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8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8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transaction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325" y="2312675"/>
            <a:ext cx="1712952" cy="1554524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1589837" y="3987974"/>
            <a:ext cx="586105" cy="400685"/>
          </a:xfrm>
          <a:custGeom>
            <a:avLst/>
            <a:gdLst/>
            <a:ahLst/>
            <a:cxnLst/>
            <a:rect l="l" t="t" r="r" b="b"/>
            <a:pathLst>
              <a:path w="586105" h="400685">
                <a:moveTo>
                  <a:pt x="292949" y="400199"/>
                </a:moveTo>
                <a:lnTo>
                  <a:pt x="0" y="200099"/>
                </a:lnTo>
                <a:lnTo>
                  <a:pt x="146474" y="200099"/>
                </a:lnTo>
                <a:lnTo>
                  <a:pt x="146474" y="0"/>
                </a:lnTo>
                <a:lnTo>
                  <a:pt x="439424" y="0"/>
                </a:lnTo>
                <a:lnTo>
                  <a:pt x="439424" y="200099"/>
                </a:lnTo>
                <a:lnTo>
                  <a:pt x="585899" y="200099"/>
                </a:lnTo>
                <a:lnTo>
                  <a:pt x="292949" y="400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0473" y="248899"/>
            <a:ext cx="5823074" cy="416885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97120" y="4483663"/>
            <a:ext cx="33680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999999"/>
                </a:solidFill>
                <a:latin typeface="Calibri"/>
                <a:cs typeface="Calibri"/>
              </a:rPr>
              <a:t>Adapted</a:t>
            </a:r>
            <a:r>
              <a:rPr dirty="0" sz="1400" spc="14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999999"/>
                </a:solidFill>
                <a:latin typeface="Calibri"/>
                <a:cs typeface="Calibri"/>
              </a:rPr>
              <a:t>from</a:t>
            </a:r>
            <a:r>
              <a:rPr dirty="0" sz="1400" spc="155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dirty="0" sz="1400" spc="45" i="1">
                <a:solidFill>
                  <a:srgbClr val="999999"/>
                </a:solidFill>
                <a:latin typeface="Calibri"/>
                <a:cs typeface="Calibri"/>
              </a:rPr>
              <a:t>Layered</a:t>
            </a:r>
            <a:r>
              <a:rPr dirty="0" sz="1400" spc="145" i="1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999999"/>
                </a:solidFill>
                <a:latin typeface="Calibri"/>
                <a:cs typeface="Calibri"/>
              </a:rPr>
              <a:t>Money</a:t>
            </a:r>
            <a:r>
              <a:rPr dirty="0" sz="1400" spc="150" i="1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999999"/>
                </a:solidFill>
                <a:latin typeface="Calibri"/>
                <a:cs typeface="Calibri"/>
              </a:rPr>
              <a:t>by</a:t>
            </a:r>
            <a:r>
              <a:rPr dirty="0" sz="1400" spc="145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999999"/>
                </a:solidFill>
                <a:latin typeface="Calibri"/>
                <a:cs typeface="Calibri"/>
              </a:rPr>
              <a:t>Nik</a:t>
            </a:r>
            <a:r>
              <a:rPr dirty="0" sz="1400" spc="145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999999"/>
                </a:solidFill>
                <a:latin typeface="Calibri"/>
                <a:cs typeface="Calibri"/>
              </a:rPr>
              <a:t>Bhatia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182155" rIns="0" bIns="0" rtlCol="0" vert="horz">
            <a:spAutoFit/>
          </a:bodyPr>
          <a:lstStyle/>
          <a:p>
            <a:pPr marL="4058920">
              <a:lnSpc>
                <a:spcPct val="100000"/>
              </a:lnSpc>
              <a:spcBef>
                <a:spcPts val="1220"/>
              </a:spcBef>
            </a:pPr>
            <a:r>
              <a:rPr dirty="0" sz="3200">
                <a:latin typeface="Palatino Linotype"/>
                <a:cs typeface="Palatino Linotype"/>
              </a:rPr>
              <a:t>Anil</a:t>
            </a:r>
            <a:r>
              <a:rPr dirty="0" sz="3200" spc="-105">
                <a:latin typeface="Palatino Linotype"/>
                <a:cs typeface="Palatino Linotype"/>
              </a:rPr>
              <a:t> </a:t>
            </a:r>
            <a:r>
              <a:rPr dirty="0" sz="3200" spc="90">
                <a:latin typeface="Palatino Linotype"/>
                <a:cs typeface="Palatino Linotype"/>
              </a:rPr>
              <a:t>Patel</a:t>
            </a:r>
            <a:endParaRPr sz="3200">
              <a:latin typeface="Palatino Linotype"/>
              <a:cs typeface="Palatino Linotype"/>
            </a:endParaRPr>
          </a:p>
          <a:p>
            <a:pPr marL="4058920">
              <a:lnSpc>
                <a:spcPct val="100000"/>
              </a:lnSpc>
              <a:spcBef>
                <a:spcPts val="635"/>
              </a:spcBef>
            </a:pPr>
            <a:r>
              <a:rPr dirty="0" sz="1800" spc="-10"/>
              <a:t>@anilsaidso</a:t>
            </a:r>
            <a:endParaRPr sz="1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3275" y="2877148"/>
            <a:ext cx="243549" cy="216500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924949" y="1272600"/>
            <a:ext cx="2590800" cy="2598420"/>
            <a:chOff x="1924949" y="1272600"/>
            <a:chExt cx="2590800" cy="259842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474" y="1282125"/>
              <a:ext cx="2571499" cy="257924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929712" y="1277362"/>
              <a:ext cx="2581275" cy="2588895"/>
            </a:xfrm>
            <a:custGeom>
              <a:avLst/>
              <a:gdLst/>
              <a:ahLst/>
              <a:cxnLst/>
              <a:rect l="l" t="t" r="r" b="b"/>
              <a:pathLst>
                <a:path w="2581275" h="2588895">
                  <a:moveTo>
                    <a:pt x="0" y="0"/>
                  </a:moveTo>
                  <a:lnTo>
                    <a:pt x="2581024" y="0"/>
                  </a:lnTo>
                  <a:lnTo>
                    <a:pt x="2581024" y="2588773"/>
                  </a:lnTo>
                  <a:lnTo>
                    <a:pt x="0" y="258877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9287" y="152400"/>
            <a:ext cx="6485436" cy="48386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dirty="0" sz="7300" spc="-1130"/>
              <a:t>CANTILLON</a:t>
            </a:r>
            <a:r>
              <a:rPr dirty="0" sz="7300" spc="-455"/>
              <a:t> </a:t>
            </a:r>
            <a:r>
              <a:rPr dirty="0" sz="7300" spc="-935"/>
              <a:t>EFFECT</a:t>
            </a:r>
            <a:endParaRPr sz="7300"/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09937" rIns="0" bIns="0" rtlCol="0" vert="horz">
            <a:spAutoFit/>
          </a:bodyPr>
          <a:lstStyle/>
          <a:p>
            <a:pPr marL="58419" marR="5080">
              <a:lnSpc>
                <a:spcPct val="114999"/>
              </a:lnSpc>
              <a:spcBef>
                <a:spcPts val="100"/>
              </a:spcBef>
            </a:pPr>
            <a:r>
              <a:rPr dirty="0" spc="80" i="1"/>
              <a:t>New</a:t>
            </a:r>
            <a:r>
              <a:rPr dirty="0" spc="135" i="1"/>
              <a:t> </a:t>
            </a:r>
            <a:r>
              <a:rPr dirty="0" i="1"/>
              <a:t>units</a:t>
            </a:r>
            <a:r>
              <a:rPr dirty="0" spc="135" i="1"/>
              <a:t> </a:t>
            </a:r>
            <a:r>
              <a:rPr dirty="0" i="1"/>
              <a:t>of</a:t>
            </a:r>
            <a:r>
              <a:rPr dirty="0" spc="140" i="1"/>
              <a:t> </a:t>
            </a:r>
            <a:r>
              <a:rPr dirty="0" spc="60" i="1"/>
              <a:t>money</a:t>
            </a:r>
            <a:r>
              <a:rPr dirty="0" spc="140" i="1"/>
              <a:t> </a:t>
            </a:r>
            <a:r>
              <a:rPr dirty="0" spc="-10" i="1"/>
              <a:t>create</a:t>
            </a:r>
            <a:r>
              <a:rPr dirty="0" spc="-10"/>
              <a:t> </a:t>
            </a:r>
            <a:r>
              <a:rPr dirty="0"/>
              <a:t>disproportionate</a:t>
            </a:r>
            <a:r>
              <a:rPr dirty="0" spc="285"/>
              <a:t> </a:t>
            </a:r>
            <a:r>
              <a:rPr dirty="0" spc="50"/>
              <a:t>price</a:t>
            </a:r>
            <a:r>
              <a:rPr dirty="0" spc="285"/>
              <a:t> </a:t>
            </a:r>
            <a:r>
              <a:rPr dirty="0" spc="-25"/>
              <a:t>inﬂation </a:t>
            </a:r>
            <a:r>
              <a:rPr dirty="0"/>
              <a:t>when</a:t>
            </a:r>
            <a:r>
              <a:rPr dirty="0" spc="155"/>
              <a:t> </a:t>
            </a:r>
            <a:r>
              <a:rPr dirty="0" spc="90"/>
              <a:t>added</a:t>
            </a:r>
            <a:r>
              <a:rPr dirty="0" spc="155"/>
              <a:t> </a:t>
            </a:r>
            <a:r>
              <a:rPr dirty="0"/>
              <a:t>into</a:t>
            </a:r>
            <a:r>
              <a:rPr dirty="0" spc="155"/>
              <a:t> </a:t>
            </a:r>
            <a:r>
              <a:rPr dirty="0"/>
              <a:t>an</a:t>
            </a:r>
            <a:r>
              <a:rPr dirty="0" spc="155"/>
              <a:t> </a:t>
            </a:r>
            <a:r>
              <a:rPr dirty="0" spc="85"/>
              <a:t>economy </a:t>
            </a:r>
            <a:r>
              <a:rPr dirty="0" spc="110"/>
              <a:t>based</a:t>
            </a:r>
            <a:r>
              <a:rPr dirty="0" spc="155"/>
              <a:t> </a:t>
            </a:r>
            <a:r>
              <a:rPr dirty="0" spc="70"/>
              <a:t>on</a:t>
            </a:r>
            <a:r>
              <a:rPr dirty="0" spc="155"/>
              <a:t> </a:t>
            </a:r>
            <a:r>
              <a:rPr dirty="0"/>
              <a:t>the</a:t>
            </a:r>
            <a:r>
              <a:rPr dirty="0" spc="155"/>
              <a:t> </a:t>
            </a:r>
            <a:r>
              <a:rPr dirty="0"/>
              <a:t>path</a:t>
            </a:r>
            <a:r>
              <a:rPr dirty="0" spc="155"/>
              <a:t> </a:t>
            </a:r>
            <a:r>
              <a:rPr dirty="0"/>
              <a:t>they</a:t>
            </a:r>
            <a:r>
              <a:rPr dirty="0" spc="160"/>
              <a:t> </a:t>
            </a:r>
            <a:r>
              <a:rPr dirty="0" spc="-10"/>
              <a:t>travel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22675" y="1915069"/>
            <a:ext cx="2744470" cy="2744470"/>
            <a:chOff x="522675" y="1915069"/>
            <a:chExt cx="2744470" cy="274447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200" y="1924594"/>
              <a:ext cx="2725150" cy="272507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27437" y="1919831"/>
              <a:ext cx="2734945" cy="2734945"/>
            </a:xfrm>
            <a:custGeom>
              <a:avLst/>
              <a:gdLst/>
              <a:ahLst/>
              <a:cxnLst/>
              <a:rect l="l" t="t" r="r" b="b"/>
              <a:pathLst>
                <a:path w="2734945" h="2734945">
                  <a:moveTo>
                    <a:pt x="0" y="0"/>
                  </a:moveTo>
                  <a:lnTo>
                    <a:pt x="2734675" y="0"/>
                  </a:lnTo>
                  <a:lnTo>
                    <a:pt x="2734675" y="2734604"/>
                  </a:lnTo>
                  <a:lnTo>
                    <a:pt x="0" y="273460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74787" y="243212"/>
            <a:ext cx="6394450" cy="4657090"/>
            <a:chOff x="1374787" y="243212"/>
            <a:chExt cx="6394450" cy="46570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12" y="252737"/>
              <a:ext cx="6375375" cy="463802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379549" y="247975"/>
              <a:ext cx="6384925" cy="4647565"/>
            </a:xfrm>
            <a:custGeom>
              <a:avLst/>
              <a:gdLst/>
              <a:ahLst/>
              <a:cxnLst/>
              <a:rect l="l" t="t" r="r" b="b"/>
              <a:pathLst>
                <a:path w="6384925" h="4647565">
                  <a:moveTo>
                    <a:pt x="0" y="0"/>
                  </a:moveTo>
                  <a:lnTo>
                    <a:pt x="6384900" y="0"/>
                  </a:lnTo>
                  <a:lnTo>
                    <a:pt x="6384900" y="4647549"/>
                  </a:lnTo>
                  <a:lnTo>
                    <a:pt x="0" y="46475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dirty="0" sz="7100" spc="-990"/>
              <a:t>SCHELLING</a:t>
            </a:r>
            <a:r>
              <a:rPr dirty="0" sz="7100" spc="-455"/>
              <a:t> </a:t>
            </a:r>
            <a:r>
              <a:rPr dirty="0" sz="7100" spc="-1140"/>
              <a:t>POINT</a:t>
            </a:r>
            <a:endParaRPr sz="7100"/>
          </a:p>
        </p:txBody>
      </p:sp>
      <p:sp>
        <p:nvSpPr>
          <p:cNvPr id="5" name="object 5" descr=""/>
          <p:cNvSpPr txBox="1"/>
          <p:nvPr/>
        </p:nvSpPr>
        <p:spPr>
          <a:xfrm>
            <a:off x="3876100" y="2606119"/>
            <a:ext cx="3886200" cy="128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110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1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r>
              <a:rPr dirty="0" sz="2400" spc="1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400" spc="1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70" i="1">
                <a:solidFill>
                  <a:srgbClr val="FFFFFF"/>
                </a:solidFill>
                <a:latin typeface="Calibri"/>
                <a:cs typeface="Calibri"/>
              </a:rPr>
              <a:t>people</a:t>
            </a:r>
            <a:r>
              <a:rPr dirty="0" sz="2400" spc="14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tend</a:t>
            </a:r>
            <a:r>
              <a:rPr dirty="0" sz="2400" spc="1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10" i="1">
                <a:solidFill>
                  <a:srgbClr val="FFFFFF"/>
                </a:solidFill>
                <a:latin typeface="Calibri"/>
                <a:cs typeface="Calibri"/>
              </a:rPr>
              <a:t>choose,</a:t>
            </a:r>
            <a:r>
              <a:rPr dirty="0" sz="2400" spc="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75" i="1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2400" spc="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default,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absence</a:t>
            </a:r>
            <a:r>
              <a:rPr dirty="0" sz="2400" spc="1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119599" y="2568494"/>
            <a:ext cx="1526540" cy="1468120"/>
            <a:chOff x="1119599" y="2568494"/>
            <a:chExt cx="1526540" cy="1468120"/>
          </a:xfrm>
        </p:grpSpPr>
        <p:sp>
          <p:nvSpPr>
            <p:cNvPr id="8" name="object 8" descr=""/>
            <p:cNvSpPr/>
            <p:nvPr/>
          </p:nvSpPr>
          <p:spPr>
            <a:xfrm>
              <a:off x="1176749" y="2625644"/>
              <a:ext cx="1412240" cy="1353820"/>
            </a:xfrm>
            <a:custGeom>
              <a:avLst/>
              <a:gdLst/>
              <a:ahLst/>
              <a:cxnLst/>
              <a:rect l="l" t="t" r="r" b="b"/>
              <a:pathLst>
                <a:path w="1412239" h="1353820">
                  <a:moveTo>
                    <a:pt x="0" y="676649"/>
                  </a:moveTo>
                  <a:lnTo>
                    <a:pt x="1628" y="630322"/>
                  </a:lnTo>
                  <a:lnTo>
                    <a:pt x="6445" y="584832"/>
                  </a:lnTo>
                  <a:lnTo>
                    <a:pt x="14344" y="540281"/>
                  </a:lnTo>
                  <a:lnTo>
                    <a:pt x="25220" y="496769"/>
                  </a:lnTo>
                  <a:lnTo>
                    <a:pt x="38969" y="454397"/>
                  </a:lnTo>
                  <a:lnTo>
                    <a:pt x="55484" y="413267"/>
                  </a:lnTo>
                  <a:lnTo>
                    <a:pt x="74662" y="373478"/>
                  </a:lnTo>
                  <a:lnTo>
                    <a:pt x="96396" y="335131"/>
                  </a:lnTo>
                  <a:lnTo>
                    <a:pt x="120582" y="298328"/>
                  </a:lnTo>
                  <a:lnTo>
                    <a:pt x="147114" y="263169"/>
                  </a:lnTo>
                  <a:lnTo>
                    <a:pt x="175887" y="229754"/>
                  </a:lnTo>
                  <a:lnTo>
                    <a:pt x="206797" y="198186"/>
                  </a:lnTo>
                  <a:lnTo>
                    <a:pt x="239737" y="168563"/>
                  </a:lnTo>
                  <a:lnTo>
                    <a:pt x="274603" y="140988"/>
                  </a:lnTo>
                  <a:lnTo>
                    <a:pt x="311290" y="115561"/>
                  </a:lnTo>
                  <a:lnTo>
                    <a:pt x="349693" y="92382"/>
                  </a:lnTo>
                  <a:lnTo>
                    <a:pt x="389705" y="71553"/>
                  </a:lnTo>
                  <a:lnTo>
                    <a:pt x="431223" y="53174"/>
                  </a:lnTo>
                  <a:lnTo>
                    <a:pt x="474141" y="37346"/>
                  </a:lnTo>
                  <a:lnTo>
                    <a:pt x="518353" y="24170"/>
                  </a:lnTo>
                  <a:lnTo>
                    <a:pt x="563756" y="13747"/>
                  </a:lnTo>
                  <a:lnTo>
                    <a:pt x="610243" y="6177"/>
                  </a:lnTo>
                  <a:lnTo>
                    <a:pt x="657709" y="1561"/>
                  </a:lnTo>
                  <a:lnTo>
                    <a:pt x="706049" y="0"/>
                  </a:lnTo>
                  <a:lnTo>
                    <a:pt x="756899" y="1755"/>
                  </a:lnTo>
                  <a:lnTo>
                    <a:pt x="807191" y="6975"/>
                  </a:lnTo>
                  <a:lnTo>
                    <a:pt x="856746" y="15589"/>
                  </a:lnTo>
                  <a:lnTo>
                    <a:pt x="905387" y="27526"/>
                  </a:lnTo>
                  <a:lnTo>
                    <a:pt x="952935" y="42715"/>
                  </a:lnTo>
                  <a:lnTo>
                    <a:pt x="999212" y="61085"/>
                  </a:lnTo>
                  <a:lnTo>
                    <a:pt x="1044040" y="82566"/>
                  </a:lnTo>
                  <a:lnTo>
                    <a:pt x="1087241" y="107088"/>
                  </a:lnTo>
                  <a:lnTo>
                    <a:pt x="1128637" y="134578"/>
                  </a:lnTo>
                  <a:lnTo>
                    <a:pt x="1168050" y="164968"/>
                  </a:lnTo>
                  <a:lnTo>
                    <a:pt x="1205302" y="198186"/>
                  </a:lnTo>
                  <a:lnTo>
                    <a:pt x="1239963" y="233886"/>
                  </a:lnTo>
                  <a:lnTo>
                    <a:pt x="1271673" y="271658"/>
                  </a:lnTo>
                  <a:lnTo>
                    <a:pt x="1300359" y="311331"/>
                  </a:lnTo>
                  <a:lnTo>
                    <a:pt x="1325945" y="352733"/>
                  </a:lnTo>
                  <a:lnTo>
                    <a:pt x="1348360" y="395695"/>
                  </a:lnTo>
                  <a:lnTo>
                    <a:pt x="1367529" y="440045"/>
                  </a:lnTo>
                  <a:lnTo>
                    <a:pt x="1383377" y="485613"/>
                  </a:lnTo>
                  <a:lnTo>
                    <a:pt x="1395833" y="532228"/>
                  </a:lnTo>
                  <a:lnTo>
                    <a:pt x="1404821" y="579719"/>
                  </a:lnTo>
                  <a:lnTo>
                    <a:pt x="1410267" y="627917"/>
                  </a:lnTo>
                  <a:lnTo>
                    <a:pt x="1412099" y="676649"/>
                  </a:lnTo>
                  <a:lnTo>
                    <a:pt x="1410471" y="722977"/>
                  </a:lnTo>
                  <a:lnTo>
                    <a:pt x="1405654" y="768467"/>
                  </a:lnTo>
                  <a:lnTo>
                    <a:pt x="1397755" y="813018"/>
                  </a:lnTo>
                  <a:lnTo>
                    <a:pt x="1386879" y="856530"/>
                  </a:lnTo>
                  <a:lnTo>
                    <a:pt x="1373130" y="898902"/>
                  </a:lnTo>
                  <a:lnTo>
                    <a:pt x="1356615" y="940032"/>
                  </a:lnTo>
                  <a:lnTo>
                    <a:pt x="1337437" y="979821"/>
                  </a:lnTo>
                  <a:lnTo>
                    <a:pt x="1315703" y="1018168"/>
                  </a:lnTo>
                  <a:lnTo>
                    <a:pt x="1291517" y="1054971"/>
                  </a:lnTo>
                  <a:lnTo>
                    <a:pt x="1264985" y="1090130"/>
                  </a:lnTo>
                  <a:lnTo>
                    <a:pt x="1236212" y="1123545"/>
                  </a:lnTo>
                  <a:lnTo>
                    <a:pt x="1205302" y="1155113"/>
                  </a:lnTo>
                  <a:lnTo>
                    <a:pt x="1172362" y="1184736"/>
                  </a:lnTo>
                  <a:lnTo>
                    <a:pt x="1137496" y="1212311"/>
                  </a:lnTo>
                  <a:lnTo>
                    <a:pt x="1100809" y="1237738"/>
                  </a:lnTo>
                  <a:lnTo>
                    <a:pt x="1062406" y="1260917"/>
                  </a:lnTo>
                  <a:lnTo>
                    <a:pt x="1022394" y="1281746"/>
                  </a:lnTo>
                  <a:lnTo>
                    <a:pt x="980876" y="1300125"/>
                  </a:lnTo>
                  <a:lnTo>
                    <a:pt x="937958" y="1315953"/>
                  </a:lnTo>
                  <a:lnTo>
                    <a:pt x="893746" y="1329129"/>
                  </a:lnTo>
                  <a:lnTo>
                    <a:pt x="848343" y="1339552"/>
                  </a:lnTo>
                  <a:lnTo>
                    <a:pt x="801856" y="1347122"/>
                  </a:lnTo>
                  <a:lnTo>
                    <a:pt x="754390" y="1351738"/>
                  </a:lnTo>
                  <a:lnTo>
                    <a:pt x="706049" y="1353299"/>
                  </a:lnTo>
                  <a:lnTo>
                    <a:pt x="657709" y="1351738"/>
                  </a:lnTo>
                  <a:lnTo>
                    <a:pt x="610243" y="1347122"/>
                  </a:lnTo>
                  <a:lnTo>
                    <a:pt x="563756" y="1339552"/>
                  </a:lnTo>
                  <a:lnTo>
                    <a:pt x="518353" y="1329129"/>
                  </a:lnTo>
                  <a:lnTo>
                    <a:pt x="474141" y="1315953"/>
                  </a:lnTo>
                  <a:lnTo>
                    <a:pt x="431223" y="1300125"/>
                  </a:lnTo>
                  <a:lnTo>
                    <a:pt x="389705" y="1281746"/>
                  </a:lnTo>
                  <a:lnTo>
                    <a:pt x="349693" y="1260917"/>
                  </a:lnTo>
                  <a:lnTo>
                    <a:pt x="311290" y="1237738"/>
                  </a:lnTo>
                  <a:lnTo>
                    <a:pt x="274603" y="1212311"/>
                  </a:lnTo>
                  <a:lnTo>
                    <a:pt x="239737" y="1184736"/>
                  </a:lnTo>
                  <a:lnTo>
                    <a:pt x="206797" y="1155113"/>
                  </a:lnTo>
                  <a:lnTo>
                    <a:pt x="175887" y="1123545"/>
                  </a:lnTo>
                  <a:lnTo>
                    <a:pt x="147114" y="1090130"/>
                  </a:lnTo>
                  <a:lnTo>
                    <a:pt x="120582" y="1054971"/>
                  </a:lnTo>
                  <a:lnTo>
                    <a:pt x="96396" y="1018168"/>
                  </a:lnTo>
                  <a:lnTo>
                    <a:pt x="74662" y="979821"/>
                  </a:lnTo>
                  <a:lnTo>
                    <a:pt x="55484" y="940032"/>
                  </a:lnTo>
                  <a:lnTo>
                    <a:pt x="38969" y="898902"/>
                  </a:lnTo>
                  <a:lnTo>
                    <a:pt x="25220" y="856530"/>
                  </a:lnTo>
                  <a:lnTo>
                    <a:pt x="14344" y="813018"/>
                  </a:lnTo>
                  <a:lnTo>
                    <a:pt x="6445" y="768467"/>
                  </a:lnTo>
                  <a:lnTo>
                    <a:pt x="1628" y="722977"/>
                  </a:lnTo>
                  <a:lnTo>
                    <a:pt x="0" y="676649"/>
                  </a:lnTo>
                  <a:close/>
                </a:path>
                <a:path w="1412239" h="1353820">
                  <a:moveTo>
                    <a:pt x="261261" y="676361"/>
                  </a:moveTo>
                  <a:lnTo>
                    <a:pt x="263871" y="628947"/>
                  </a:lnTo>
                  <a:lnTo>
                    <a:pt x="271519" y="583011"/>
                  </a:lnTo>
                  <a:lnTo>
                    <a:pt x="283934" y="538820"/>
                  </a:lnTo>
                  <a:lnTo>
                    <a:pt x="300846" y="496639"/>
                  </a:lnTo>
                  <a:lnTo>
                    <a:pt x="321982" y="456733"/>
                  </a:lnTo>
                  <a:lnTo>
                    <a:pt x="347072" y="419367"/>
                  </a:lnTo>
                  <a:lnTo>
                    <a:pt x="375843" y="384808"/>
                  </a:lnTo>
                  <a:lnTo>
                    <a:pt x="408026" y="353320"/>
                  </a:lnTo>
                  <a:lnTo>
                    <a:pt x="443347" y="325170"/>
                  </a:lnTo>
                  <a:lnTo>
                    <a:pt x="481537" y="300622"/>
                  </a:lnTo>
                  <a:lnTo>
                    <a:pt x="522323" y="279942"/>
                  </a:lnTo>
                  <a:lnTo>
                    <a:pt x="565435" y="263395"/>
                  </a:lnTo>
                  <a:lnTo>
                    <a:pt x="610601" y="251248"/>
                  </a:lnTo>
                  <a:lnTo>
                    <a:pt x="657550" y="243765"/>
                  </a:lnTo>
                  <a:lnTo>
                    <a:pt x="706011" y="241211"/>
                  </a:lnTo>
                  <a:lnTo>
                    <a:pt x="756195" y="243989"/>
                  </a:lnTo>
                  <a:lnTo>
                    <a:pt x="805352" y="252204"/>
                  </a:lnTo>
                  <a:lnTo>
                    <a:pt x="853046" y="265680"/>
                  </a:lnTo>
                  <a:lnTo>
                    <a:pt x="898843" y="284240"/>
                  </a:lnTo>
                  <a:lnTo>
                    <a:pt x="942308" y="307708"/>
                  </a:lnTo>
                  <a:lnTo>
                    <a:pt x="983004" y="335909"/>
                  </a:lnTo>
                  <a:lnTo>
                    <a:pt x="1020496" y="368664"/>
                  </a:lnTo>
                  <a:lnTo>
                    <a:pt x="1053975" y="405347"/>
                  </a:lnTo>
                  <a:lnTo>
                    <a:pt x="1082797" y="445165"/>
                  </a:lnTo>
                  <a:lnTo>
                    <a:pt x="1106783" y="487691"/>
                  </a:lnTo>
                  <a:lnTo>
                    <a:pt x="1125753" y="532500"/>
                  </a:lnTo>
                  <a:lnTo>
                    <a:pt x="1139526" y="579165"/>
                  </a:lnTo>
                  <a:lnTo>
                    <a:pt x="1147922" y="627261"/>
                  </a:lnTo>
                  <a:lnTo>
                    <a:pt x="1150761" y="676361"/>
                  </a:lnTo>
                  <a:lnTo>
                    <a:pt x="1148151" y="723776"/>
                  </a:lnTo>
                  <a:lnTo>
                    <a:pt x="1140503" y="769711"/>
                  </a:lnTo>
                  <a:lnTo>
                    <a:pt x="1128087" y="813902"/>
                  </a:lnTo>
                  <a:lnTo>
                    <a:pt x="1111176" y="856084"/>
                  </a:lnTo>
                  <a:lnTo>
                    <a:pt x="1090039" y="895990"/>
                  </a:lnTo>
                  <a:lnTo>
                    <a:pt x="1064950" y="933355"/>
                  </a:lnTo>
                  <a:lnTo>
                    <a:pt x="1036178" y="967914"/>
                  </a:lnTo>
                  <a:lnTo>
                    <a:pt x="1003996" y="999402"/>
                  </a:lnTo>
                  <a:lnTo>
                    <a:pt x="968674" y="1027553"/>
                  </a:lnTo>
                  <a:lnTo>
                    <a:pt x="930485" y="1052101"/>
                  </a:lnTo>
                  <a:lnTo>
                    <a:pt x="889698" y="1072780"/>
                  </a:lnTo>
                  <a:lnTo>
                    <a:pt x="846586" y="1089327"/>
                  </a:lnTo>
                  <a:lnTo>
                    <a:pt x="801420" y="1101475"/>
                  </a:lnTo>
                  <a:lnTo>
                    <a:pt x="754471" y="1108958"/>
                  </a:lnTo>
                  <a:lnTo>
                    <a:pt x="706011" y="1111511"/>
                  </a:lnTo>
                  <a:lnTo>
                    <a:pt x="657550" y="1108958"/>
                  </a:lnTo>
                  <a:lnTo>
                    <a:pt x="610601" y="1101475"/>
                  </a:lnTo>
                  <a:lnTo>
                    <a:pt x="565435" y="1089327"/>
                  </a:lnTo>
                  <a:lnTo>
                    <a:pt x="522323" y="1072780"/>
                  </a:lnTo>
                  <a:lnTo>
                    <a:pt x="481537" y="1052101"/>
                  </a:lnTo>
                  <a:lnTo>
                    <a:pt x="443347" y="1027553"/>
                  </a:lnTo>
                  <a:lnTo>
                    <a:pt x="408026" y="999402"/>
                  </a:lnTo>
                  <a:lnTo>
                    <a:pt x="375843" y="967914"/>
                  </a:lnTo>
                  <a:lnTo>
                    <a:pt x="347072" y="933355"/>
                  </a:lnTo>
                  <a:lnTo>
                    <a:pt x="321982" y="895990"/>
                  </a:lnTo>
                  <a:lnTo>
                    <a:pt x="300846" y="856084"/>
                  </a:lnTo>
                  <a:lnTo>
                    <a:pt x="283934" y="813902"/>
                  </a:lnTo>
                  <a:lnTo>
                    <a:pt x="271519" y="769711"/>
                  </a:lnTo>
                  <a:lnTo>
                    <a:pt x="263871" y="723776"/>
                  </a:lnTo>
                  <a:lnTo>
                    <a:pt x="261261" y="676361"/>
                  </a:lnTo>
                  <a:close/>
                </a:path>
              </a:pathLst>
            </a:custGeom>
            <a:ln w="1142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708092" y="3142104"/>
              <a:ext cx="349885" cy="321310"/>
            </a:xfrm>
            <a:custGeom>
              <a:avLst/>
              <a:gdLst/>
              <a:ahLst/>
              <a:cxnLst/>
              <a:rect l="l" t="t" r="r" b="b"/>
              <a:pathLst>
                <a:path w="349885" h="321310">
                  <a:moveTo>
                    <a:pt x="174749" y="320700"/>
                  </a:moveTo>
                  <a:lnTo>
                    <a:pt x="128294" y="314972"/>
                  </a:lnTo>
                  <a:lnTo>
                    <a:pt x="86550" y="298807"/>
                  </a:lnTo>
                  <a:lnTo>
                    <a:pt x="51183" y="273734"/>
                  </a:lnTo>
                  <a:lnTo>
                    <a:pt x="23858" y="241281"/>
                  </a:lnTo>
                  <a:lnTo>
                    <a:pt x="6242" y="202977"/>
                  </a:lnTo>
                  <a:lnTo>
                    <a:pt x="0" y="160350"/>
                  </a:lnTo>
                  <a:lnTo>
                    <a:pt x="6242" y="117722"/>
                  </a:lnTo>
                  <a:lnTo>
                    <a:pt x="23858" y="79418"/>
                  </a:lnTo>
                  <a:lnTo>
                    <a:pt x="51183" y="46965"/>
                  </a:lnTo>
                  <a:lnTo>
                    <a:pt x="86550" y="21892"/>
                  </a:lnTo>
                  <a:lnTo>
                    <a:pt x="128294" y="5727"/>
                  </a:lnTo>
                  <a:lnTo>
                    <a:pt x="174749" y="0"/>
                  </a:lnTo>
                  <a:lnTo>
                    <a:pt x="221205" y="5727"/>
                  </a:lnTo>
                  <a:lnTo>
                    <a:pt x="262949" y="21892"/>
                  </a:lnTo>
                  <a:lnTo>
                    <a:pt x="298316" y="46965"/>
                  </a:lnTo>
                  <a:lnTo>
                    <a:pt x="325641" y="79418"/>
                  </a:lnTo>
                  <a:lnTo>
                    <a:pt x="343257" y="117722"/>
                  </a:lnTo>
                  <a:lnTo>
                    <a:pt x="349499" y="160350"/>
                  </a:lnTo>
                  <a:lnTo>
                    <a:pt x="343257" y="202977"/>
                  </a:lnTo>
                  <a:lnTo>
                    <a:pt x="325641" y="241281"/>
                  </a:lnTo>
                  <a:lnTo>
                    <a:pt x="298316" y="273734"/>
                  </a:lnTo>
                  <a:lnTo>
                    <a:pt x="262949" y="298807"/>
                  </a:lnTo>
                  <a:lnTo>
                    <a:pt x="221205" y="314972"/>
                  </a:lnTo>
                  <a:lnTo>
                    <a:pt x="174749" y="320700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708092" y="3142104"/>
              <a:ext cx="349885" cy="321310"/>
            </a:xfrm>
            <a:custGeom>
              <a:avLst/>
              <a:gdLst/>
              <a:ahLst/>
              <a:cxnLst/>
              <a:rect l="l" t="t" r="r" b="b"/>
              <a:pathLst>
                <a:path w="349885" h="321310">
                  <a:moveTo>
                    <a:pt x="0" y="160350"/>
                  </a:moveTo>
                  <a:lnTo>
                    <a:pt x="6242" y="117722"/>
                  </a:lnTo>
                  <a:lnTo>
                    <a:pt x="23858" y="79418"/>
                  </a:lnTo>
                  <a:lnTo>
                    <a:pt x="51183" y="46965"/>
                  </a:lnTo>
                  <a:lnTo>
                    <a:pt x="86550" y="21892"/>
                  </a:lnTo>
                  <a:lnTo>
                    <a:pt x="128294" y="5727"/>
                  </a:lnTo>
                  <a:lnTo>
                    <a:pt x="174749" y="0"/>
                  </a:lnTo>
                  <a:lnTo>
                    <a:pt x="221205" y="5727"/>
                  </a:lnTo>
                  <a:lnTo>
                    <a:pt x="262949" y="21892"/>
                  </a:lnTo>
                  <a:lnTo>
                    <a:pt x="298316" y="46965"/>
                  </a:lnTo>
                  <a:lnTo>
                    <a:pt x="325641" y="79418"/>
                  </a:lnTo>
                  <a:lnTo>
                    <a:pt x="343257" y="117722"/>
                  </a:lnTo>
                  <a:lnTo>
                    <a:pt x="349499" y="160350"/>
                  </a:lnTo>
                  <a:lnTo>
                    <a:pt x="343257" y="202977"/>
                  </a:lnTo>
                  <a:lnTo>
                    <a:pt x="325641" y="241281"/>
                  </a:lnTo>
                  <a:lnTo>
                    <a:pt x="298316" y="273734"/>
                  </a:lnTo>
                  <a:lnTo>
                    <a:pt x="262949" y="298807"/>
                  </a:lnTo>
                  <a:lnTo>
                    <a:pt x="221205" y="314972"/>
                  </a:lnTo>
                  <a:lnTo>
                    <a:pt x="174749" y="320700"/>
                  </a:lnTo>
                  <a:lnTo>
                    <a:pt x="128294" y="314972"/>
                  </a:lnTo>
                  <a:lnTo>
                    <a:pt x="86550" y="298807"/>
                  </a:lnTo>
                  <a:lnTo>
                    <a:pt x="51183" y="273734"/>
                  </a:lnTo>
                  <a:lnTo>
                    <a:pt x="23858" y="241281"/>
                  </a:lnTo>
                  <a:lnTo>
                    <a:pt x="6242" y="202977"/>
                  </a:lnTo>
                  <a:lnTo>
                    <a:pt x="0" y="160350"/>
                  </a:lnTo>
                  <a:close/>
                </a:path>
              </a:pathLst>
            </a:custGeom>
            <a:ln w="1142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413144" y="680292"/>
            <a:ext cx="9886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230"/>
              <a:t>OPPORTUNITY</a:t>
            </a:r>
            <a:r>
              <a:rPr dirty="0" spc="-490"/>
              <a:t> </a:t>
            </a:r>
            <a:r>
              <a:rPr dirty="0" spc="-1215"/>
              <a:t>COST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885750" y="2577719"/>
            <a:ext cx="3879215" cy="128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2400" spc="1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doing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5" i="1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dirty="0" sz="2400" spc="1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thing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comes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cost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being</a:t>
            </a:r>
            <a:r>
              <a:rPr dirty="0" sz="2400" spc="1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able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229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dirty="0" sz="2400" spc="2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something</a:t>
            </a:r>
            <a:r>
              <a:rPr dirty="0" sz="2400" spc="229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0" i="1">
                <a:solidFill>
                  <a:srgbClr val="FFFFFF"/>
                </a:solidFill>
                <a:latin typeface="Calibri"/>
                <a:cs typeface="Calibri"/>
              </a:rPr>
              <a:t>else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054219" y="2519750"/>
            <a:ext cx="1657350" cy="1565275"/>
            <a:chOff x="1054219" y="2519750"/>
            <a:chExt cx="1657350" cy="1565275"/>
          </a:xfrm>
        </p:grpSpPr>
        <p:sp>
          <p:nvSpPr>
            <p:cNvPr id="8" name="object 8" descr=""/>
            <p:cNvSpPr/>
            <p:nvPr/>
          </p:nvSpPr>
          <p:spPr>
            <a:xfrm>
              <a:off x="1762774" y="2519750"/>
              <a:ext cx="948690" cy="1565275"/>
            </a:xfrm>
            <a:custGeom>
              <a:avLst/>
              <a:gdLst/>
              <a:ahLst/>
              <a:cxnLst/>
              <a:rect l="l" t="t" r="r" b="b"/>
              <a:pathLst>
                <a:path w="948689" h="1565275">
                  <a:moveTo>
                    <a:pt x="237149" y="1565099"/>
                  </a:moveTo>
                  <a:lnTo>
                    <a:pt x="0" y="1565099"/>
                  </a:lnTo>
                  <a:lnTo>
                    <a:pt x="0" y="830024"/>
                  </a:lnTo>
                  <a:lnTo>
                    <a:pt x="1641" y="781314"/>
                  </a:lnTo>
                  <a:lnTo>
                    <a:pt x="6494" y="733485"/>
                  </a:lnTo>
                  <a:lnTo>
                    <a:pt x="14454" y="686643"/>
                  </a:lnTo>
                  <a:lnTo>
                    <a:pt x="25413" y="640893"/>
                  </a:lnTo>
                  <a:lnTo>
                    <a:pt x="39267" y="596342"/>
                  </a:lnTo>
                  <a:lnTo>
                    <a:pt x="55909" y="553096"/>
                  </a:lnTo>
                  <a:lnTo>
                    <a:pt x="75233" y="511261"/>
                  </a:lnTo>
                  <a:lnTo>
                    <a:pt x="97133" y="470942"/>
                  </a:lnTo>
                  <a:lnTo>
                    <a:pt x="121504" y="432246"/>
                  </a:lnTo>
                  <a:lnTo>
                    <a:pt x="148239" y="395279"/>
                  </a:lnTo>
                  <a:lnTo>
                    <a:pt x="177232" y="360146"/>
                  </a:lnTo>
                  <a:lnTo>
                    <a:pt x="208378" y="326953"/>
                  </a:lnTo>
                  <a:lnTo>
                    <a:pt x="241571" y="295807"/>
                  </a:lnTo>
                  <a:lnTo>
                    <a:pt x="276704" y="266814"/>
                  </a:lnTo>
                  <a:lnTo>
                    <a:pt x="313671" y="240079"/>
                  </a:lnTo>
                  <a:lnTo>
                    <a:pt x="352367" y="215708"/>
                  </a:lnTo>
                  <a:lnTo>
                    <a:pt x="392686" y="193808"/>
                  </a:lnTo>
                  <a:lnTo>
                    <a:pt x="434521" y="174484"/>
                  </a:lnTo>
                  <a:lnTo>
                    <a:pt x="477767" y="157842"/>
                  </a:lnTo>
                  <a:lnTo>
                    <a:pt x="522318" y="143988"/>
                  </a:lnTo>
                  <a:lnTo>
                    <a:pt x="568067" y="133029"/>
                  </a:lnTo>
                  <a:lnTo>
                    <a:pt x="614910" y="125069"/>
                  </a:lnTo>
                  <a:lnTo>
                    <a:pt x="662739" y="120216"/>
                  </a:lnTo>
                  <a:lnTo>
                    <a:pt x="711449" y="118574"/>
                  </a:lnTo>
                  <a:lnTo>
                    <a:pt x="711449" y="0"/>
                  </a:lnTo>
                  <a:lnTo>
                    <a:pt x="948599" y="237149"/>
                  </a:lnTo>
                  <a:lnTo>
                    <a:pt x="830024" y="355724"/>
                  </a:lnTo>
                  <a:lnTo>
                    <a:pt x="711449" y="355724"/>
                  </a:lnTo>
                  <a:lnTo>
                    <a:pt x="662955" y="358173"/>
                  </a:lnTo>
                  <a:lnTo>
                    <a:pt x="615861" y="365361"/>
                  </a:lnTo>
                  <a:lnTo>
                    <a:pt x="570407" y="377048"/>
                  </a:lnTo>
                  <a:lnTo>
                    <a:pt x="526830" y="392997"/>
                  </a:lnTo>
                  <a:lnTo>
                    <a:pt x="485370" y="412970"/>
                  </a:lnTo>
                  <a:lnTo>
                    <a:pt x="446264" y="436727"/>
                  </a:lnTo>
                  <a:lnTo>
                    <a:pt x="409751" y="464032"/>
                  </a:lnTo>
                  <a:lnTo>
                    <a:pt x="376069" y="494644"/>
                  </a:lnTo>
                  <a:lnTo>
                    <a:pt x="345457" y="528326"/>
                  </a:lnTo>
                  <a:lnTo>
                    <a:pt x="318152" y="564839"/>
                  </a:lnTo>
                  <a:lnTo>
                    <a:pt x="294395" y="603945"/>
                  </a:lnTo>
                  <a:lnTo>
                    <a:pt x="274422" y="645406"/>
                  </a:lnTo>
                  <a:lnTo>
                    <a:pt x="258473" y="688982"/>
                  </a:lnTo>
                  <a:lnTo>
                    <a:pt x="246786" y="734437"/>
                  </a:lnTo>
                  <a:lnTo>
                    <a:pt x="239598" y="781530"/>
                  </a:lnTo>
                  <a:lnTo>
                    <a:pt x="237149" y="830024"/>
                  </a:lnTo>
                  <a:lnTo>
                    <a:pt x="237149" y="1565099"/>
                  </a:lnTo>
                  <a:close/>
                </a:path>
                <a:path w="948689" h="1565275">
                  <a:moveTo>
                    <a:pt x="711449" y="474299"/>
                  </a:moveTo>
                  <a:lnTo>
                    <a:pt x="711449" y="355724"/>
                  </a:lnTo>
                  <a:lnTo>
                    <a:pt x="830024" y="355724"/>
                  </a:lnTo>
                  <a:lnTo>
                    <a:pt x="711449" y="474299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54219" y="2519750"/>
              <a:ext cx="948690" cy="1565275"/>
            </a:xfrm>
            <a:custGeom>
              <a:avLst/>
              <a:gdLst/>
              <a:ahLst/>
              <a:cxnLst/>
              <a:rect l="l" t="t" r="r" b="b"/>
              <a:pathLst>
                <a:path w="948689" h="1565275">
                  <a:moveTo>
                    <a:pt x="237149" y="474299"/>
                  </a:moveTo>
                  <a:lnTo>
                    <a:pt x="0" y="237149"/>
                  </a:lnTo>
                  <a:lnTo>
                    <a:pt x="237149" y="0"/>
                  </a:lnTo>
                  <a:lnTo>
                    <a:pt x="237149" y="118574"/>
                  </a:lnTo>
                  <a:lnTo>
                    <a:pt x="285860" y="120216"/>
                  </a:lnTo>
                  <a:lnTo>
                    <a:pt x="333689" y="125069"/>
                  </a:lnTo>
                  <a:lnTo>
                    <a:pt x="380531" y="133029"/>
                  </a:lnTo>
                  <a:lnTo>
                    <a:pt x="426281" y="143988"/>
                  </a:lnTo>
                  <a:lnTo>
                    <a:pt x="470832" y="157842"/>
                  </a:lnTo>
                  <a:lnTo>
                    <a:pt x="514078" y="174484"/>
                  </a:lnTo>
                  <a:lnTo>
                    <a:pt x="555913" y="193808"/>
                  </a:lnTo>
                  <a:lnTo>
                    <a:pt x="596232" y="215708"/>
                  </a:lnTo>
                  <a:lnTo>
                    <a:pt x="634928" y="240079"/>
                  </a:lnTo>
                  <a:lnTo>
                    <a:pt x="671895" y="266814"/>
                  </a:lnTo>
                  <a:lnTo>
                    <a:pt x="707028" y="295807"/>
                  </a:lnTo>
                  <a:lnTo>
                    <a:pt x="740221" y="326953"/>
                  </a:lnTo>
                  <a:lnTo>
                    <a:pt x="767218" y="355724"/>
                  </a:lnTo>
                  <a:lnTo>
                    <a:pt x="237149" y="355724"/>
                  </a:lnTo>
                  <a:lnTo>
                    <a:pt x="237149" y="474299"/>
                  </a:lnTo>
                  <a:close/>
                </a:path>
                <a:path w="948689" h="1565275">
                  <a:moveTo>
                    <a:pt x="948600" y="1565099"/>
                  </a:moveTo>
                  <a:lnTo>
                    <a:pt x="711450" y="1565099"/>
                  </a:lnTo>
                  <a:lnTo>
                    <a:pt x="711450" y="830024"/>
                  </a:lnTo>
                  <a:lnTo>
                    <a:pt x="709001" y="781530"/>
                  </a:lnTo>
                  <a:lnTo>
                    <a:pt x="701814" y="734437"/>
                  </a:lnTo>
                  <a:lnTo>
                    <a:pt x="690126" y="688982"/>
                  </a:lnTo>
                  <a:lnTo>
                    <a:pt x="674177" y="645406"/>
                  </a:lnTo>
                  <a:lnTo>
                    <a:pt x="654204" y="603945"/>
                  </a:lnTo>
                  <a:lnTo>
                    <a:pt x="630447" y="564839"/>
                  </a:lnTo>
                  <a:lnTo>
                    <a:pt x="603143" y="528326"/>
                  </a:lnTo>
                  <a:lnTo>
                    <a:pt x="572530" y="494644"/>
                  </a:lnTo>
                  <a:lnTo>
                    <a:pt x="538848" y="464032"/>
                  </a:lnTo>
                  <a:lnTo>
                    <a:pt x="502335" y="436727"/>
                  </a:lnTo>
                  <a:lnTo>
                    <a:pt x="463229" y="412970"/>
                  </a:lnTo>
                  <a:lnTo>
                    <a:pt x="421769" y="392997"/>
                  </a:lnTo>
                  <a:lnTo>
                    <a:pt x="378192" y="377048"/>
                  </a:lnTo>
                  <a:lnTo>
                    <a:pt x="332738" y="365361"/>
                  </a:lnTo>
                  <a:lnTo>
                    <a:pt x="285644" y="358173"/>
                  </a:lnTo>
                  <a:lnTo>
                    <a:pt x="237149" y="355724"/>
                  </a:lnTo>
                  <a:lnTo>
                    <a:pt x="767218" y="355724"/>
                  </a:lnTo>
                  <a:lnTo>
                    <a:pt x="800360" y="395279"/>
                  </a:lnTo>
                  <a:lnTo>
                    <a:pt x="827095" y="432246"/>
                  </a:lnTo>
                  <a:lnTo>
                    <a:pt x="851466" y="470942"/>
                  </a:lnTo>
                  <a:lnTo>
                    <a:pt x="873366" y="511261"/>
                  </a:lnTo>
                  <a:lnTo>
                    <a:pt x="892690" y="553096"/>
                  </a:lnTo>
                  <a:lnTo>
                    <a:pt x="909332" y="596342"/>
                  </a:lnTo>
                  <a:lnTo>
                    <a:pt x="923186" y="640893"/>
                  </a:lnTo>
                  <a:lnTo>
                    <a:pt x="934145" y="686643"/>
                  </a:lnTo>
                  <a:lnTo>
                    <a:pt x="942105" y="733485"/>
                  </a:lnTo>
                  <a:lnTo>
                    <a:pt x="946958" y="781314"/>
                  </a:lnTo>
                  <a:lnTo>
                    <a:pt x="948600" y="830024"/>
                  </a:lnTo>
                  <a:lnTo>
                    <a:pt x="948600" y="1565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8964" y="1343781"/>
            <a:ext cx="5980430" cy="23336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999"/>
              </a:lnSpc>
              <a:spcBef>
                <a:spcPts val="100"/>
              </a:spcBef>
            </a:pP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“When</a:t>
            </a:r>
            <a:r>
              <a:rPr dirty="0" sz="2600" spc="1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65" i="1">
                <a:solidFill>
                  <a:srgbClr val="B7B7B7"/>
                </a:solidFill>
                <a:latin typeface="Calibri"/>
                <a:cs typeface="Calibri"/>
              </a:rPr>
              <a:t>money</a:t>
            </a:r>
            <a:r>
              <a:rPr dirty="0" sz="2600" spc="1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50" i="1">
                <a:solidFill>
                  <a:srgbClr val="B7B7B7"/>
                </a:solidFill>
                <a:latin typeface="Calibri"/>
                <a:cs typeface="Calibri"/>
              </a:rPr>
              <a:t>is</a:t>
            </a:r>
            <a:r>
              <a:rPr dirty="0" sz="2600" spc="17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hard</a:t>
            </a:r>
            <a:r>
              <a:rPr dirty="0" sz="2600" spc="18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60" i="1">
                <a:solidFill>
                  <a:srgbClr val="B7B7B7"/>
                </a:solidFill>
                <a:latin typeface="Calibri"/>
                <a:cs typeface="Calibri"/>
              </a:rPr>
              <a:t>and</a:t>
            </a:r>
            <a:r>
              <a:rPr dirty="0" sz="2600" spc="1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95" i="1">
                <a:solidFill>
                  <a:srgbClr val="B7B7B7"/>
                </a:solidFill>
                <a:latin typeface="Calibri"/>
                <a:cs typeface="Calibri"/>
              </a:rPr>
              <a:t>can</a:t>
            </a:r>
            <a:r>
              <a:rPr dirty="0" sz="2600" spc="1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-10" i="1">
                <a:solidFill>
                  <a:srgbClr val="B7B7B7"/>
                </a:solidFill>
                <a:latin typeface="Calibri"/>
                <a:cs typeface="Calibri"/>
              </a:rPr>
              <a:t>appreciate,</a:t>
            </a:r>
            <a:r>
              <a:rPr dirty="0" sz="2600" spc="-1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individuals</a:t>
            </a:r>
            <a:r>
              <a:rPr dirty="0" sz="2600" spc="1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are</a:t>
            </a:r>
            <a:r>
              <a:rPr dirty="0" sz="2600" spc="1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likely</a:t>
            </a:r>
            <a:r>
              <a:rPr dirty="0" sz="2600" spc="12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to</a:t>
            </a:r>
            <a:r>
              <a:rPr dirty="0" sz="2600" spc="1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125" i="1">
                <a:solidFill>
                  <a:srgbClr val="B7B7B7"/>
                </a:solidFill>
                <a:latin typeface="Calibri"/>
                <a:cs typeface="Calibri"/>
              </a:rPr>
              <a:t>be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very</a:t>
            </a:r>
            <a:r>
              <a:rPr dirty="0" sz="2600" spc="1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45" i="1">
                <a:solidFill>
                  <a:srgbClr val="B7B7B7"/>
                </a:solidFill>
                <a:latin typeface="Calibri"/>
                <a:cs typeface="Calibri"/>
              </a:rPr>
              <a:t>discerning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about</a:t>
            </a:r>
            <a:r>
              <a:rPr dirty="0" sz="2600" spc="1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what</a:t>
            </a:r>
            <a:r>
              <a:rPr dirty="0" sz="26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they</a:t>
            </a:r>
            <a:r>
              <a:rPr dirty="0" sz="2600" spc="130" i="1">
                <a:solidFill>
                  <a:srgbClr val="B7B7B7"/>
                </a:solidFill>
                <a:latin typeface="Calibri"/>
                <a:cs typeface="Calibri"/>
              </a:rPr>
              <a:t> spend</a:t>
            </a:r>
            <a:r>
              <a:rPr dirty="0" sz="26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it</a:t>
            </a:r>
            <a:r>
              <a:rPr dirty="0" sz="2600" spc="1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70" i="1">
                <a:solidFill>
                  <a:srgbClr val="B7B7B7"/>
                </a:solidFill>
                <a:latin typeface="Calibri"/>
                <a:cs typeface="Calibri"/>
              </a:rPr>
              <a:t>on,</a:t>
            </a:r>
            <a:r>
              <a:rPr dirty="0" sz="26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114" i="1">
                <a:solidFill>
                  <a:srgbClr val="B7B7B7"/>
                </a:solidFill>
                <a:latin typeface="Calibri"/>
                <a:cs typeface="Calibri"/>
              </a:rPr>
              <a:t>as</a:t>
            </a:r>
            <a:r>
              <a:rPr dirty="0" sz="2600" spc="12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-25" i="1">
                <a:solidFill>
                  <a:srgbClr val="B7B7B7"/>
                </a:solidFill>
                <a:latin typeface="Calibri"/>
                <a:cs typeface="Calibri"/>
              </a:rPr>
              <a:t>the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opportunity</a:t>
            </a:r>
            <a:r>
              <a:rPr dirty="0" sz="2600" spc="2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110" i="1">
                <a:solidFill>
                  <a:srgbClr val="B7B7B7"/>
                </a:solidFill>
                <a:latin typeface="Calibri"/>
                <a:cs typeface="Calibri"/>
              </a:rPr>
              <a:t>cost</a:t>
            </a:r>
            <a:r>
              <a:rPr dirty="0" sz="2600" spc="24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55" i="1">
                <a:solidFill>
                  <a:srgbClr val="B7B7B7"/>
                </a:solidFill>
                <a:latin typeface="Calibri"/>
                <a:cs typeface="Calibri"/>
              </a:rPr>
              <a:t>appreciates</a:t>
            </a:r>
            <a:r>
              <a:rPr dirty="0" sz="2600" spc="2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over</a:t>
            </a:r>
            <a:r>
              <a:rPr dirty="0" sz="2600" spc="24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-10" i="1">
                <a:solidFill>
                  <a:srgbClr val="B7B7B7"/>
                </a:solidFill>
                <a:latin typeface="Calibri"/>
                <a:cs typeface="Calibri"/>
              </a:rPr>
              <a:t>time.”</a:t>
            </a:r>
            <a:endParaRPr sz="2600">
              <a:latin typeface="Calibri"/>
              <a:cs typeface="Calibri"/>
            </a:endParaRPr>
          </a:p>
          <a:p>
            <a:pPr algn="ctr" marL="6350">
              <a:lnSpc>
                <a:spcPct val="100000"/>
              </a:lnSpc>
              <a:spcBef>
                <a:spcPts val="459"/>
              </a:spcBef>
            </a:pPr>
            <a:r>
              <a:rPr dirty="0" sz="2800" spc="-940">
                <a:solidFill>
                  <a:srgbClr val="FF595E"/>
                </a:solidFill>
              </a:rPr>
              <a:t>—</a:t>
            </a:r>
            <a:r>
              <a:rPr dirty="0" sz="2800" spc="-440">
                <a:solidFill>
                  <a:srgbClr val="FF595E"/>
                </a:solidFill>
              </a:rPr>
              <a:t>SAIFEDEAN</a:t>
            </a:r>
            <a:r>
              <a:rPr dirty="0" sz="2800" spc="-165">
                <a:solidFill>
                  <a:srgbClr val="FF595E"/>
                </a:solidFill>
              </a:rPr>
              <a:t> </a:t>
            </a:r>
            <a:r>
              <a:rPr dirty="0" sz="2800" spc="-675">
                <a:solidFill>
                  <a:srgbClr val="FF595E"/>
                </a:solidFill>
              </a:rPr>
              <a:t>AMMOUS</a:t>
            </a:r>
            <a:endParaRPr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210"/>
              <a:t>TIME</a:t>
            </a:r>
            <a:r>
              <a:rPr dirty="0" spc="-500"/>
              <a:t> </a:t>
            </a:r>
            <a:r>
              <a:rPr dirty="0" spc="-1065"/>
              <a:t>PREFERENCE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813374" y="2606419"/>
            <a:ext cx="4010660" cy="128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1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0" i="1">
                <a:solidFill>
                  <a:srgbClr val="FFFFFF"/>
                </a:solidFill>
                <a:latin typeface="Calibri"/>
                <a:cs typeface="Calibri"/>
              </a:rPr>
              <a:t>degree</a:t>
            </a:r>
            <a:r>
              <a:rPr dirty="0" sz="2400" spc="11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1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2400" spc="11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85" i="1">
                <a:solidFill>
                  <a:srgbClr val="FFFFFF"/>
                </a:solidFill>
                <a:latin typeface="Calibri"/>
                <a:cs typeface="Calibri"/>
              </a:rPr>
              <a:t>someone</a:t>
            </a:r>
            <a:r>
              <a:rPr dirty="0" sz="2400" spc="8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dirty="0" sz="2400" spc="1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2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present</a:t>
            </a:r>
            <a:r>
              <a:rPr dirty="0" sz="2400" spc="20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relative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future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675" y="2367175"/>
            <a:ext cx="1870248" cy="187024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375" y="180975"/>
            <a:ext cx="6191249" cy="478154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8138" y="2085425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974050" y="399898"/>
            <a:ext cx="3022600" cy="4523740"/>
            <a:chOff x="974050" y="399898"/>
            <a:chExt cx="3022600" cy="452374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3575" y="409423"/>
              <a:ext cx="3003024" cy="450452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978812" y="404661"/>
              <a:ext cx="3013075" cy="4514215"/>
            </a:xfrm>
            <a:custGeom>
              <a:avLst/>
              <a:gdLst/>
              <a:ahLst/>
              <a:cxnLst/>
              <a:rect l="l" t="t" r="r" b="b"/>
              <a:pathLst>
                <a:path w="3013075" h="4514215">
                  <a:moveTo>
                    <a:pt x="0" y="0"/>
                  </a:moveTo>
                  <a:lnTo>
                    <a:pt x="3012549" y="0"/>
                  </a:lnTo>
                  <a:lnTo>
                    <a:pt x="3012549" y="4514049"/>
                  </a:lnTo>
                  <a:lnTo>
                    <a:pt x="0" y="45140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056600" y="106638"/>
            <a:ext cx="28403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i="1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400" spc="-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i="1">
                <a:solidFill>
                  <a:srgbClr val="FFFFFF"/>
                </a:solidFill>
                <a:latin typeface="Arial"/>
                <a:cs typeface="Arial"/>
              </a:rPr>
              <a:t>deck</a:t>
            </a:r>
            <a:r>
              <a:rPr dirty="0" sz="1400" spc="-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i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400" spc="-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i="1">
                <a:solidFill>
                  <a:srgbClr val="FFFFFF"/>
                </a:solidFill>
                <a:latin typeface="Arial"/>
                <a:cs typeface="Arial"/>
              </a:rPr>
              <a:t>adapted</a:t>
            </a:r>
            <a:r>
              <a:rPr dirty="0" sz="1400" spc="-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i="1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400" spc="-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i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i="1">
                <a:solidFill>
                  <a:srgbClr val="FFFFFF"/>
                </a:solidFill>
                <a:latin typeface="Arial"/>
                <a:cs typeface="Arial"/>
              </a:rPr>
              <a:t>book: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713274" y="1144699"/>
            <a:ext cx="2134235" cy="2140585"/>
            <a:chOff x="5713274" y="1144699"/>
            <a:chExt cx="2134235" cy="214058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2800" y="1154225"/>
              <a:ext cx="2115075" cy="2121447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718037" y="1149462"/>
              <a:ext cx="2124710" cy="2131060"/>
            </a:xfrm>
            <a:custGeom>
              <a:avLst/>
              <a:gdLst/>
              <a:ahLst/>
              <a:cxnLst/>
              <a:rect l="l" t="t" r="r" b="b"/>
              <a:pathLst>
                <a:path w="2124709" h="2131060">
                  <a:moveTo>
                    <a:pt x="0" y="0"/>
                  </a:moveTo>
                  <a:lnTo>
                    <a:pt x="2124600" y="0"/>
                  </a:lnTo>
                  <a:lnTo>
                    <a:pt x="2124600" y="2130973"/>
                  </a:lnTo>
                  <a:lnTo>
                    <a:pt x="0" y="213097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102655" y="3344607"/>
            <a:ext cx="1364615" cy="980440"/>
          </a:xfrm>
          <a:prstGeom prst="rect">
            <a:avLst/>
          </a:prstGeom>
        </p:spPr>
        <p:txBody>
          <a:bodyPr wrap="square" lIns="0" tIns="11683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19"/>
              </a:spcBef>
            </a:pPr>
            <a:r>
              <a:rPr dirty="0" sz="3000" spc="-20">
                <a:solidFill>
                  <a:srgbClr val="FFFFFF"/>
                </a:solidFill>
                <a:latin typeface="Palatino Linotype"/>
                <a:cs typeface="Palatino Linotype"/>
              </a:rPr>
              <a:t>Anil</a:t>
            </a:r>
            <a:endParaRPr sz="30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dirty="0" sz="21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37675" y="4077098"/>
            <a:ext cx="243549" cy="216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035"/>
              <a:t>IMPOSSIBLE</a:t>
            </a:r>
            <a:r>
              <a:rPr dirty="0" spc="-459"/>
              <a:t> </a:t>
            </a:r>
            <a:r>
              <a:rPr dirty="0" spc="-915"/>
              <a:t>TRINITY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890875" y="2391593"/>
            <a:ext cx="4224020" cy="170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110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26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sovereign</a:t>
            </a:r>
            <a:r>
              <a:rPr dirty="0" sz="2400" spc="26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nation</a:t>
            </a:r>
            <a:r>
              <a:rPr dirty="0" sz="2400" spc="26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0" i="1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dirty="0" sz="2400" spc="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simultaneously</a:t>
            </a:r>
            <a:r>
              <a:rPr dirty="0" sz="2400" spc="29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2400" spc="2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free</a:t>
            </a:r>
            <a:r>
              <a:rPr dirty="0" sz="2400" spc="2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capital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ﬂows,</a:t>
            </a:r>
            <a:r>
              <a:rPr dirty="0" sz="2400" spc="229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independent</a:t>
            </a:r>
            <a:r>
              <a:rPr dirty="0" sz="2400" spc="229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monetary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policy</a:t>
            </a:r>
            <a:r>
              <a:rPr dirty="0" sz="2400" spc="18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19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19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ﬁxed</a:t>
            </a:r>
            <a:r>
              <a:rPr dirty="0" sz="2400" spc="19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70" i="1">
                <a:solidFill>
                  <a:srgbClr val="FFFFFF"/>
                </a:solidFill>
                <a:latin typeface="Calibri"/>
                <a:cs typeface="Calibri"/>
              </a:rPr>
              <a:t>exchange</a:t>
            </a:r>
            <a:r>
              <a:rPr dirty="0" sz="2400" spc="19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715251" y="3777048"/>
            <a:ext cx="330200" cy="292100"/>
          </a:xfrm>
          <a:custGeom>
            <a:avLst/>
            <a:gdLst/>
            <a:ahLst/>
            <a:cxnLst/>
            <a:rect l="l" t="t" r="r" b="b"/>
            <a:pathLst>
              <a:path w="330200" h="292100">
                <a:moveTo>
                  <a:pt x="290120" y="291729"/>
                </a:moveTo>
                <a:lnTo>
                  <a:pt x="164981" y="186293"/>
                </a:lnTo>
                <a:lnTo>
                  <a:pt x="39842" y="291729"/>
                </a:lnTo>
                <a:lnTo>
                  <a:pt x="0" y="244443"/>
                </a:lnTo>
                <a:lnTo>
                  <a:pt x="116998" y="145864"/>
                </a:lnTo>
                <a:lnTo>
                  <a:pt x="0" y="47286"/>
                </a:lnTo>
                <a:lnTo>
                  <a:pt x="39842" y="0"/>
                </a:lnTo>
                <a:lnTo>
                  <a:pt x="164981" y="105436"/>
                </a:lnTo>
                <a:lnTo>
                  <a:pt x="290120" y="0"/>
                </a:lnTo>
                <a:lnTo>
                  <a:pt x="329962" y="47286"/>
                </a:lnTo>
                <a:lnTo>
                  <a:pt x="212964" y="145864"/>
                </a:lnTo>
                <a:lnTo>
                  <a:pt x="329962" y="244443"/>
                </a:lnTo>
                <a:lnTo>
                  <a:pt x="290120" y="29172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1009800" y="2446486"/>
            <a:ext cx="1745614" cy="1241425"/>
            <a:chOff x="1009800" y="2446486"/>
            <a:chExt cx="1745614" cy="1241425"/>
          </a:xfrm>
        </p:grpSpPr>
        <p:sp>
          <p:nvSpPr>
            <p:cNvPr id="9" name="object 9" descr=""/>
            <p:cNvSpPr/>
            <p:nvPr/>
          </p:nvSpPr>
          <p:spPr>
            <a:xfrm>
              <a:off x="1009800" y="2446486"/>
              <a:ext cx="1741170" cy="1241425"/>
            </a:xfrm>
            <a:custGeom>
              <a:avLst/>
              <a:gdLst/>
              <a:ahLst/>
              <a:cxnLst/>
              <a:rect l="l" t="t" r="r" b="b"/>
              <a:pathLst>
                <a:path w="1741170" h="1241425">
                  <a:moveTo>
                    <a:pt x="1740900" y="1241099"/>
                  </a:moveTo>
                  <a:lnTo>
                    <a:pt x="0" y="1241099"/>
                  </a:lnTo>
                  <a:lnTo>
                    <a:pt x="870450" y="0"/>
                  </a:lnTo>
                  <a:lnTo>
                    <a:pt x="1740900" y="1241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10767" y="2793593"/>
              <a:ext cx="1744345" cy="292100"/>
            </a:xfrm>
            <a:custGeom>
              <a:avLst/>
              <a:gdLst/>
              <a:ahLst/>
              <a:cxnLst/>
              <a:rect l="l" t="t" r="r" b="b"/>
              <a:pathLst>
                <a:path w="1744345" h="292100">
                  <a:moveTo>
                    <a:pt x="329958" y="47282"/>
                  </a:moveTo>
                  <a:lnTo>
                    <a:pt x="290118" y="0"/>
                  </a:lnTo>
                  <a:lnTo>
                    <a:pt x="164973" y="105435"/>
                  </a:lnTo>
                  <a:lnTo>
                    <a:pt x="39839" y="0"/>
                  </a:lnTo>
                  <a:lnTo>
                    <a:pt x="0" y="47282"/>
                  </a:lnTo>
                  <a:lnTo>
                    <a:pt x="116992" y="145859"/>
                  </a:lnTo>
                  <a:lnTo>
                    <a:pt x="0" y="244449"/>
                  </a:lnTo>
                  <a:lnTo>
                    <a:pt x="39839" y="291731"/>
                  </a:lnTo>
                  <a:lnTo>
                    <a:pt x="164973" y="186296"/>
                  </a:lnTo>
                  <a:lnTo>
                    <a:pt x="290118" y="291731"/>
                  </a:lnTo>
                  <a:lnTo>
                    <a:pt x="329958" y="244449"/>
                  </a:lnTo>
                  <a:lnTo>
                    <a:pt x="212953" y="145859"/>
                  </a:lnTo>
                  <a:lnTo>
                    <a:pt x="329958" y="47282"/>
                  </a:lnTo>
                  <a:close/>
                </a:path>
                <a:path w="1744345" h="292100">
                  <a:moveTo>
                    <a:pt x="1744065" y="47282"/>
                  </a:moveTo>
                  <a:lnTo>
                    <a:pt x="1704225" y="0"/>
                  </a:lnTo>
                  <a:lnTo>
                    <a:pt x="1579079" y="105435"/>
                  </a:lnTo>
                  <a:lnTo>
                    <a:pt x="1453946" y="0"/>
                  </a:lnTo>
                  <a:lnTo>
                    <a:pt x="1414106" y="47282"/>
                  </a:lnTo>
                  <a:lnTo>
                    <a:pt x="1531099" y="145859"/>
                  </a:lnTo>
                  <a:lnTo>
                    <a:pt x="1414106" y="244449"/>
                  </a:lnTo>
                  <a:lnTo>
                    <a:pt x="1453946" y="291731"/>
                  </a:lnTo>
                  <a:lnTo>
                    <a:pt x="1579079" y="186296"/>
                  </a:lnTo>
                  <a:lnTo>
                    <a:pt x="1704225" y="291731"/>
                  </a:lnTo>
                  <a:lnTo>
                    <a:pt x="1744065" y="244449"/>
                  </a:lnTo>
                  <a:lnTo>
                    <a:pt x="1627073" y="145859"/>
                  </a:lnTo>
                  <a:lnTo>
                    <a:pt x="1744065" y="47282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799" y="539624"/>
            <a:ext cx="8396400" cy="41906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195"/>
              <a:t>JEVONS</a:t>
            </a:r>
            <a:r>
              <a:rPr dirty="0" spc="-495"/>
              <a:t> </a:t>
            </a:r>
            <a:r>
              <a:rPr dirty="0" spc="-1385"/>
              <a:t>PARADOX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22674" rIns="0" bIns="0" rtlCol="0" vert="horz">
            <a:spAutoFit/>
          </a:bodyPr>
          <a:lstStyle/>
          <a:p>
            <a:pPr marL="66040" marR="5080">
              <a:lnSpc>
                <a:spcPct val="114999"/>
              </a:lnSpc>
              <a:spcBef>
                <a:spcPts val="100"/>
              </a:spcBef>
            </a:pPr>
            <a:r>
              <a:rPr dirty="0" spc="90" i="1"/>
              <a:t>The</a:t>
            </a:r>
            <a:r>
              <a:rPr dirty="0" spc="290" i="1"/>
              <a:t> </a:t>
            </a:r>
            <a:r>
              <a:rPr dirty="0" i="1"/>
              <a:t>observation</a:t>
            </a:r>
            <a:r>
              <a:rPr dirty="0" spc="295" i="1"/>
              <a:t> </a:t>
            </a:r>
            <a:r>
              <a:rPr dirty="0" spc="-20" i="1"/>
              <a:t>that</a:t>
            </a:r>
            <a:r>
              <a:rPr dirty="0" spc="-20"/>
              <a:t> </a:t>
            </a:r>
            <a:r>
              <a:rPr dirty="0" spc="60"/>
              <a:t>consumption</a:t>
            </a:r>
            <a:r>
              <a:rPr dirty="0" spc="125"/>
              <a:t> </a:t>
            </a:r>
            <a:r>
              <a:rPr dirty="0"/>
              <a:t>of</a:t>
            </a:r>
            <a:r>
              <a:rPr dirty="0" spc="125"/>
              <a:t> </a:t>
            </a:r>
            <a:r>
              <a:rPr dirty="0"/>
              <a:t>a</a:t>
            </a:r>
            <a:r>
              <a:rPr dirty="0" spc="130"/>
              <a:t> </a:t>
            </a:r>
            <a:r>
              <a:rPr dirty="0" spc="60"/>
              <a:t>resource </a:t>
            </a:r>
            <a:r>
              <a:rPr dirty="0" spc="70"/>
              <a:t>increases</a:t>
            </a:r>
            <a:r>
              <a:rPr dirty="0" spc="295"/>
              <a:t> </a:t>
            </a:r>
            <a:r>
              <a:rPr dirty="0"/>
              <a:t>when</a:t>
            </a:r>
            <a:r>
              <a:rPr dirty="0" spc="310"/>
              <a:t> </a:t>
            </a:r>
            <a:r>
              <a:rPr dirty="0"/>
              <a:t>eﬃciency</a:t>
            </a:r>
            <a:r>
              <a:rPr dirty="0" spc="305"/>
              <a:t> </a:t>
            </a:r>
            <a:r>
              <a:rPr dirty="0" spc="-10"/>
              <a:t>gains </a:t>
            </a:r>
            <a:r>
              <a:rPr dirty="0"/>
              <a:t>are</a:t>
            </a:r>
            <a:r>
              <a:rPr dirty="0" spc="155"/>
              <a:t> </a:t>
            </a:r>
            <a:r>
              <a:rPr dirty="0" spc="60"/>
              <a:t>achieved</a:t>
            </a:r>
            <a:r>
              <a:rPr dirty="0" spc="160"/>
              <a:t> </a:t>
            </a:r>
            <a:r>
              <a:rPr dirty="0"/>
              <a:t>through</a:t>
            </a:r>
            <a:r>
              <a:rPr dirty="0" spc="155"/>
              <a:t> </a:t>
            </a:r>
            <a:r>
              <a:rPr dirty="0"/>
              <a:t>its</a:t>
            </a:r>
            <a:r>
              <a:rPr dirty="0" spc="155"/>
              <a:t> </a:t>
            </a:r>
            <a:r>
              <a:rPr dirty="0" spc="80"/>
              <a:t>use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007400" y="2471749"/>
            <a:ext cx="1751330" cy="1661160"/>
            <a:chOff x="1007400" y="2471749"/>
            <a:chExt cx="1751330" cy="1661160"/>
          </a:xfrm>
        </p:grpSpPr>
        <p:sp>
          <p:nvSpPr>
            <p:cNvPr id="8" name="object 8" descr=""/>
            <p:cNvSpPr/>
            <p:nvPr/>
          </p:nvSpPr>
          <p:spPr>
            <a:xfrm>
              <a:off x="1007400" y="2471749"/>
              <a:ext cx="1751330" cy="1661160"/>
            </a:xfrm>
            <a:custGeom>
              <a:avLst/>
              <a:gdLst/>
              <a:ahLst/>
              <a:cxnLst/>
              <a:rect l="l" t="t" r="r" b="b"/>
              <a:pathLst>
                <a:path w="1751330" h="1661160">
                  <a:moveTo>
                    <a:pt x="1473944" y="1661099"/>
                  </a:moveTo>
                  <a:lnTo>
                    <a:pt x="276855" y="1661099"/>
                  </a:lnTo>
                  <a:lnTo>
                    <a:pt x="227090" y="1656639"/>
                  </a:lnTo>
                  <a:lnTo>
                    <a:pt x="180251" y="1643779"/>
                  </a:lnTo>
                  <a:lnTo>
                    <a:pt x="137121" y="1623301"/>
                  </a:lnTo>
                  <a:lnTo>
                    <a:pt x="98481" y="1595987"/>
                  </a:lnTo>
                  <a:lnTo>
                    <a:pt x="65112" y="1562618"/>
                  </a:lnTo>
                  <a:lnTo>
                    <a:pt x="37798" y="1523978"/>
                  </a:lnTo>
                  <a:lnTo>
                    <a:pt x="17320" y="1480848"/>
                  </a:lnTo>
                  <a:lnTo>
                    <a:pt x="4460" y="1434009"/>
                  </a:lnTo>
                  <a:lnTo>
                    <a:pt x="0" y="1384244"/>
                  </a:lnTo>
                  <a:lnTo>
                    <a:pt x="0" y="276855"/>
                  </a:lnTo>
                  <a:lnTo>
                    <a:pt x="4460" y="227090"/>
                  </a:lnTo>
                  <a:lnTo>
                    <a:pt x="17320" y="180251"/>
                  </a:lnTo>
                  <a:lnTo>
                    <a:pt x="37798" y="137121"/>
                  </a:lnTo>
                  <a:lnTo>
                    <a:pt x="65112" y="98481"/>
                  </a:lnTo>
                  <a:lnTo>
                    <a:pt x="98481" y="65112"/>
                  </a:lnTo>
                  <a:lnTo>
                    <a:pt x="137121" y="37798"/>
                  </a:lnTo>
                  <a:lnTo>
                    <a:pt x="180251" y="17320"/>
                  </a:lnTo>
                  <a:lnTo>
                    <a:pt x="227090" y="4460"/>
                  </a:lnTo>
                  <a:lnTo>
                    <a:pt x="276855" y="0"/>
                  </a:lnTo>
                  <a:lnTo>
                    <a:pt x="1473944" y="0"/>
                  </a:lnTo>
                  <a:lnTo>
                    <a:pt x="1528208" y="5368"/>
                  </a:lnTo>
                  <a:lnTo>
                    <a:pt x="1579892" y="21074"/>
                  </a:lnTo>
                  <a:lnTo>
                    <a:pt x="1627544" y="46514"/>
                  </a:lnTo>
                  <a:lnTo>
                    <a:pt x="1669710" y="81088"/>
                  </a:lnTo>
                  <a:lnTo>
                    <a:pt x="1704285" y="123255"/>
                  </a:lnTo>
                  <a:lnTo>
                    <a:pt x="1729725" y="170907"/>
                  </a:lnTo>
                  <a:lnTo>
                    <a:pt x="1745431" y="222591"/>
                  </a:lnTo>
                  <a:lnTo>
                    <a:pt x="1750799" y="276855"/>
                  </a:lnTo>
                  <a:lnTo>
                    <a:pt x="1750799" y="1384244"/>
                  </a:lnTo>
                  <a:lnTo>
                    <a:pt x="1746339" y="1434009"/>
                  </a:lnTo>
                  <a:lnTo>
                    <a:pt x="1733479" y="1480848"/>
                  </a:lnTo>
                  <a:lnTo>
                    <a:pt x="1713001" y="1523978"/>
                  </a:lnTo>
                  <a:lnTo>
                    <a:pt x="1685687" y="1562618"/>
                  </a:lnTo>
                  <a:lnTo>
                    <a:pt x="1652318" y="1595987"/>
                  </a:lnTo>
                  <a:lnTo>
                    <a:pt x="1613678" y="1623301"/>
                  </a:lnTo>
                  <a:lnTo>
                    <a:pt x="1570548" y="1643779"/>
                  </a:lnTo>
                  <a:lnTo>
                    <a:pt x="1523709" y="1656639"/>
                  </a:lnTo>
                  <a:lnTo>
                    <a:pt x="1473944" y="1661099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375429" y="2777217"/>
              <a:ext cx="173990" cy="485140"/>
            </a:xfrm>
            <a:custGeom>
              <a:avLst/>
              <a:gdLst/>
              <a:ahLst/>
              <a:cxnLst/>
              <a:rect l="l" t="t" r="r" b="b"/>
              <a:pathLst>
                <a:path w="173990" h="485139">
                  <a:moveTo>
                    <a:pt x="173699" y="485099"/>
                  </a:moveTo>
                  <a:lnTo>
                    <a:pt x="0" y="485099"/>
                  </a:lnTo>
                  <a:lnTo>
                    <a:pt x="0" y="0"/>
                  </a:lnTo>
                  <a:lnTo>
                    <a:pt x="173699" y="0"/>
                  </a:lnTo>
                  <a:lnTo>
                    <a:pt x="173699" y="485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75429" y="2777217"/>
              <a:ext cx="173990" cy="485140"/>
            </a:xfrm>
            <a:custGeom>
              <a:avLst/>
              <a:gdLst/>
              <a:ahLst/>
              <a:cxnLst/>
              <a:rect l="l" t="t" r="r" b="b"/>
              <a:pathLst>
                <a:path w="173990" h="485139">
                  <a:moveTo>
                    <a:pt x="0" y="0"/>
                  </a:moveTo>
                  <a:lnTo>
                    <a:pt x="173699" y="0"/>
                  </a:lnTo>
                  <a:lnTo>
                    <a:pt x="173699" y="485099"/>
                  </a:lnTo>
                  <a:lnTo>
                    <a:pt x="0" y="485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238159" y="2777217"/>
              <a:ext cx="173990" cy="485140"/>
            </a:xfrm>
            <a:custGeom>
              <a:avLst/>
              <a:gdLst/>
              <a:ahLst/>
              <a:cxnLst/>
              <a:rect l="l" t="t" r="r" b="b"/>
              <a:pathLst>
                <a:path w="173989" h="485139">
                  <a:moveTo>
                    <a:pt x="173699" y="485099"/>
                  </a:moveTo>
                  <a:lnTo>
                    <a:pt x="0" y="485099"/>
                  </a:lnTo>
                  <a:lnTo>
                    <a:pt x="0" y="0"/>
                  </a:lnTo>
                  <a:lnTo>
                    <a:pt x="173699" y="0"/>
                  </a:lnTo>
                  <a:lnTo>
                    <a:pt x="173699" y="485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238159" y="2777217"/>
              <a:ext cx="173990" cy="485140"/>
            </a:xfrm>
            <a:custGeom>
              <a:avLst/>
              <a:gdLst/>
              <a:ahLst/>
              <a:cxnLst/>
              <a:rect l="l" t="t" r="r" b="b"/>
              <a:pathLst>
                <a:path w="173989" h="485139">
                  <a:moveTo>
                    <a:pt x="0" y="0"/>
                  </a:moveTo>
                  <a:lnTo>
                    <a:pt x="173699" y="0"/>
                  </a:lnTo>
                  <a:lnTo>
                    <a:pt x="173699" y="485099"/>
                  </a:lnTo>
                  <a:lnTo>
                    <a:pt x="0" y="485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692061" y="3499746"/>
              <a:ext cx="410209" cy="311785"/>
            </a:xfrm>
            <a:custGeom>
              <a:avLst/>
              <a:gdLst/>
              <a:ahLst/>
              <a:cxnLst/>
              <a:rect l="l" t="t" r="r" b="b"/>
              <a:pathLst>
                <a:path w="410210" h="311785">
                  <a:moveTo>
                    <a:pt x="410101" y="311703"/>
                  </a:moveTo>
                  <a:lnTo>
                    <a:pt x="0" y="311698"/>
                  </a:lnTo>
                  <a:lnTo>
                    <a:pt x="3" y="141733"/>
                  </a:lnTo>
                  <a:lnTo>
                    <a:pt x="7229" y="96934"/>
                  </a:lnTo>
                  <a:lnTo>
                    <a:pt x="27349" y="58027"/>
                  </a:lnTo>
                  <a:lnTo>
                    <a:pt x="58030" y="27346"/>
                  </a:lnTo>
                  <a:lnTo>
                    <a:pt x="96938" y="7225"/>
                  </a:lnTo>
                  <a:lnTo>
                    <a:pt x="141736" y="0"/>
                  </a:lnTo>
                  <a:lnTo>
                    <a:pt x="268370" y="0"/>
                  </a:lnTo>
                  <a:lnTo>
                    <a:pt x="322609" y="10788"/>
                  </a:lnTo>
                  <a:lnTo>
                    <a:pt x="368590" y="41512"/>
                  </a:lnTo>
                  <a:lnTo>
                    <a:pt x="399314" y="87494"/>
                  </a:lnTo>
                  <a:lnTo>
                    <a:pt x="410103" y="141733"/>
                  </a:lnTo>
                  <a:lnTo>
                    <a:pt x="410101" y="3117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692061" y="3499746"/>
              <a:ext cx="410209" cy="311785"/>
            </a:xfrm>
            <a:custGeom>
              <a:avLst/>
              <a:gdLst/>
              <a:ahLst/>
              <a:cxnLst/>
              <a:rect l="l" t="t" r="r" b="b"/>
              <a:pathLst>
                <a:path w="410210" h="311785">
                  <a:moveTo>
                    <a:pt x="141736" y="0"/>
                  </a:moveTo>
                  <a:lnTo>
                    <a:pt x="268370" y="0"/>
                  </a:lnTo>
                  <a:lnTo>
                    <a:pt x="296150" y="2748"/>
                  </a:lnTo>
                  <a:lnTo>
                    <a:pt x="322609" y="10788"/>
                  </a:lnTo>
                  <a:lnTo>
                    <a:pt x="368590" y="41512"/>
                  </a:lnTo>
                  <a:lnTo>
                    <a:pt x="399314" y="87494"/>
                  </a:lnTo>
                  <a:lnTo>
                    <a:pt x="410103" y="141733"/>
                  </a:lnTo>
                  <a:lnTo>
                    <a:pt x="410103" y="311699"/>
                  </a:lnTo>
                  <a:lnTo>
                    <a:pt x="3" y="311699"/>
                  </a:lnTo>
                  <a:lnTo>
                    <a:pt x="3" y="141733"/>
                  </a:lnTo>
                  <a:lnTo>
                    <a:pt x="7229" y="96934"/>
                  </a:lnTo>
                  <a:lnTo>
                    <a:pt x="27349" y="58027"/>
                  </a:lnTo>
                  <a:lnTo>
                    <a:pt x="58030" y="27346"/>
                  </a:lnTo>
                  <a:lnTo>
                    <a:pt x="96938" y="7225"/>
                  </a:lnTo>
                  <a:lnTo>
                    <a:pt x="141736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0800" y="147750"/>
            <a:ext cx="6582400" cy="484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490"/>
              <a:t>POWER</a:t>
            </a:r>
            <a:r>
              <a:rPr dirty="0" spc="-490"/>
              <a:t> </a:t>
            </a:r>
            <a:r>
              <a:rPr dirty="0" spc="-1340"/>
              <a:t>LAWS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46474" rIns="0" bIns="0" rtlCol="0" vert="horz">
            <a:spAutoFit/>
          </a:bodyPr>
          <a:lstStyle/>
          <a:p>
            <a:pPr marL="66040" marR="5080">
              <a:lnSpc>
                <a:spcPct val="114999"/>
              </a:lnSpc>
              <a:spcBef>
                <a:spcPts val="100"/>
              </a:spcBef>
            </a:pPr>
            <a:r>
              <a:rPr dirty="0" spc="45" i="1"/>
              <a:t>Relationships</a:t>
            </a:r>
            <a:r>
              <a:rPr dirty="0" spc="120" i="1"/>
              <a:t> </a:t>
            </a:r>
            <a:r>
              <a:rPr dirty="0" spc="55" i="1"/>
              <a:t>between</a:t>
            </a:r>
            <a:r>
              <a:rPr dirty="0" spc="125" i="1"/>
              <a:t> </a:t>
            </a:r>
            <a:r>
              <a:rPr dirty="0" spc="-25" i="1"/>
              <a:t>two</a:t>
            </a:r>
            <a:r>
              <a:rPr dirty="0" spc="-25"/>
              <a:t> </a:t>
            </a:r>
            <a:r>
              <a:rPr dirty="0"/>
              <a:t>quantities,</a:t>
            </a:r>
            <a:r>
              <a:rPr dirty="0" spc="235"/>
              <a:t> </a:t>
            </a:r>
            <a:r>
              <a:rPr dirty="0"/>
              <a:t>where</a:t>
            </a:r>
            <a:r>
              <a:rPr dirty="0" spc="235"/>
              <a:t> </a:t>
            </a:r>
            <a:r>
              <a:rPr dirty="0" spc="95"/>
              <a:t>changes</a:t>
            </a:r>
            <a:r>
              <a:rPr dirty="0" spc="235"/>
              <a:t> </a:t>
            </a:r>
            <a:r>
              <a:rPr dirty="0" spc="-25"/>
              <a:t>to </a:t>
            </a:r>
            <a:r>
              <a:rPr dirty="0" spc="65"/>
              <a:t>one</a:t>
            </a:r>
            <a:r>
              <a:rPr dirty="0" spc="110"/>
              <a:t> </a:t>
            </a:r>
            <a:r>
              <a:rPr dirty="0" spc="55"/>
              <a:t>leads</a:t>
            </a:r>
            <a:r>
              <a:rPr dirty="0" spc="110"/>
              <a:t> </a:t>
            </a:r>
            <a:r>
              <a:rPr dirty="0"/>
              <a:t>to</a:t>
            </a:r>
            <a:r>
              <a:rPr dirty="0" spc="114"/>
              <a:t> </a:t>
            </a:r>
            <a:r>
              <a:rPr dirty="0"/>
              <a:t>a</a:t>
            </a:r>
            <a:r>
              <a:rPr dirty="0" spc="110"/>
              <a:t> </a:t>
            </a:r>
            <a:r>
              <a:rPr dirty="0" spc="-10"/>
              <a:t>proportional relative</a:t>
            </a:r>
            <a:r>
              <a:rPr dirty="0" spc="65"/>
              <a:t> </a:t>
            </a:r>
            <a:r>
              <a:rPr dirty="0" spc="75"/>
              <a:t>change</a:t>
            </a:r>
            <a:r>
              <a:rPr dirty="0" spc="80"/>
              <a:t> </a:t>
            </a:r>
            <a:r>
              <a:rPr dirty="0"/>
              <a:t>to</a:t>
            </a:r>
            <a:r>
              <a:rPr dirty="0" spc="75"/>
              <a:t> </a:t>
            </a:r>
            <a:r>
              <a:rPr dirty="0"/>
              <a:t>the</a:t>
            </a:r>
            <a:r>
              <a:rPr dirty="0" spc="80"/>
              <a:t> </a:t>
            </a:r>
            <a:r>
              <a:rPr dirty="0" spc="-10"/>
              <a:t>other.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016774" y="2419924"/>
            <a:ext cx="1731010" cy="1741805"/>
            <a:chOff x="1016774" y="2419924"/>
            <a:chExt cx="1731010" cy="1741805"/>
          </a:xfrm>
        </p:grpSpPr>
        <p:sp>
          <p:nvSpPr>
            <p:cNvPr id="8" name="object 8" descr=""/>
            <p:cNvSpPr/>
            <p:nvPr/>
          </p:nvSpPr>
          <p:spPr>
            <a:xfrm>
              <a:off x="1026299" y="2429449"/>
              <a:ext cx="1711960" cy="1722755"/>
            </a:xfrm>
            <a:custGeom>
              <a:avLst/>
              <a:gdLst/>
              <a:ahLst/>
              <a:cxnLst/>
              <a:rect l="l" t="t" r="r" b="b"/>
              <a:pathLst>
                <a:path w="1711960" h="1722754">
                  <a:moveTo>
                    <a:pt x="1199" y="0"/>
                  </a:moveTo>
                  <a:lnTo>
                    <a:pt x="0" y="1722299"/>
                  </a:lnTo>
                </a:path>
                <a:path w="1711960" h="1722754">
                  <a:moveTo>
                    <a:pt x="1199" y="1718487"/>
                  </a:moveTo>
                  <a:lnTo>
                    <a:pt x="1711799" y="1713987"/>
                  </a:lnTo>
                </a:path>
              </a:pathLst>
            </a:custGeom>
            <a:ln w="1904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130724" y="2461449"/>
              <a:ext cx="1520190" cy="1577975"/>
            </a:xfrm>
            <a:custGeom>
              <a:avLst/>
              <a:gdLst/>
              <a:ahLst/>
              <a:cxnLst/>
              <a:rect l="l" t="t" r="r" b="b"/>
              <a:pathLst>
                <a:path w="1520189" h="1577975">
                  <a:moveTo>
                    <a:pt x="0" y="0"/>
                  </a:moveTo>
                  <a:lnTo>
                    <a:pt x="4771" y="65272"/>
                  </a:lnTo>
                  <a:lnTo>
                    <a:pt x="7653" y="107163"/>
                  </a:lnTo>
                  <a:lnTo>
                    <a:pt x="10833" y="154204"/>
                  </a:lnTo>
                  <a:lnTo>
                    <a:pt x="14288" y="205631"/>
                  </a:lnTo>
                  <a:lnTo>
                    <a:pt x="17992" y="260679"/>
                  </a:lnTo>
                  <a:lnTo>
                    <a:pt x="21922" y="318582"/>
                  </a:lnTo>
                  <a:lnTo>
                    <a:pt x="26054" y="378576"/>
                  </a:lnTo>
                  <a:lnTo>
                    <a:pt x="30362" y="439896"/>
                  </a:lnTo>
                  <a:lnTo>
                    <a:pt x="34824" y="501777"/>
                  </a:lnTo>
                  <a:lnTo>
                    <a:pt x="39414" y="563454"/>
                  </a:lnTo>
                  <a:lnTo>
                    <a:pt x="44108" y="624162"/>
                  </a:lnTo>
                  <a:lnTo>
                    <a:pt x="48882" y="683137"/>
                  </a:lnTo>
                  <a:lnTo>
                    <a:pt x="53713" y="739614"/>
                  </a:lnTo>
                  <a:lnTo>
                    <a:pt x="58574" y="792827"/>
                  </a:lnTo>
                  <a:lnTo>
                    <a:pt x="63444" y="842012"/>
                  </a:lnTo>
                  <a:lnTo>
                    <a:pt x="68296" y="886404"/>
                  </a:lnTo>
                  <a:lnTo>
                    <a:pt x="73107" y="925237"/>
                  </a:lnTo>
                  <a:lnTo>
                    <a:pt x="83526" y="998740"/>
                  </a:lnTo>
                  <a:lnTo>
                    <a:pt x="93574" y="1059668"/>
                  </a:lnTo>
                  <a:lnTo>
                    <a:pt x="103716" y="1110300"/>
                  </a:lnTo>
                  <a:lnTo>
                    <a:pt x="114419" y="1152916"/>
                  </a:lnTo>
                  <a:lnTo>
                    <a:pt x="126149" y="1189794"/>
                  </a:lnTo>
                  <a:lnTo>
                    <a:pt x="154556" y="1255457"/>
                  </a:lnTo>
                  <a:lnTo>
                    <a:pt x="199231" y="1332038"/>
                  </a:lnTo>
                  <a:lnTo>
                    <a:pt x="229589" y="1369799"/>
                  </a:lnTo>
                  <a:lnTo>
                    <a:pt x="262877" y="1402763"/>
                  </a:lnTo>
                  <a:lnTo>
                    <a:pt x="298737" y="1431612"/>
                  </a:lnTo>
                  <a:lnTo>
                    <a:pt x="336809" y="1457026"/>
                  </a:lnTo>
                  <a:lnTo>
                    <a:pt x="376733" y="1479687"/>
                  </a:lnTo>
                  <a:lnTo>
                    <a:pt x="412838" y="1498470"/>
                  </a:lnTo>
                  <a:lnTo>
                    <a:pt x="477931" y="1523308"/>
                  </a:lnTo>
                  <a:lnTo>
                    <a:pt x="520672" y="1531787"/>
                  </a:lnTo>
                  <a:lnTo>
                    <a:pt x="579379" y="1539256"/>
                  </a:lnTo>
                  <a:lnTo>
                    <a:pt x="660930" y="1546929"/>
                  </a:lnTo>
                  <a:lnTo>
                    <a:pt x="740908" y="1552416"/>
                  </a:lnTo>
                  <a:lnTo>
                    <a:pt x="789133" y="1554952"/>
                  </a:lnTo>
                  <a:lnTo>
                    <a:pt x="841682" y="1557352"/>
                  </a:lnTo>
                  <a:lnTo>
                    <a:pt x="897679" y="1559621"/>
                  </a:lnTo>
                  <a:lnTo>
                    <a:pt x="956248" y="1561763"/>
                  </a:lnTo>
                  <a:lnTo>
                    <a:pt x="1016515" y="1563779"/>
                  </a:lnTo>
                  <a:lnTo>
                    <a:pt x="1077603" y="1565674"/>
                  </a:lnTo>
                  <a:lnTo>
                    <a:pt x="1138637" y="1567452"/>
                  </a:lnTo>
                  <a:lnTo>
                    <a:pt x="1198741" y="1569114"/>
                  </a:lnTo>
                  <a:lnTo>
                    <a:pt x="1257041" y="1570665"/>
                  </a:lnTo>
                  <a:lnTo>
                    <a:pt x="1312660" y="1572109"/>
                  </a:lnTo>
                  <a:lnTo>
                    <a:pt x="1364724" y="1573447"/>
                  </a:lnTo>
                  <a:lnTo>
                    <a:pt x="1412356" y="1574685"/>
                  </a:lnTo>
                  <a:lnTo>
                    <a:pt x="1454681" y="1575824"/>
                  </a:lnTo>
                  <a:lnTo>
                    <a:pt x="1490824" y="1576868"/>
                  </a:lnTo>
                  <a:lnTo>
                    <a:pt x="1519908" y="1577821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7050" y="152400"/>
            <a:ext cx="6209903" cy="48386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46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5700" spc="-1000"/>
              <a:t>WINNER-</a:t>
            </a:r>
            <a:r>
              <a:rPr dirty="0" sz="5700" spc="-740"/>
              <a:t>TAKE-</a:t>
            </a:r>
            <a:r>
              <a:rPr dirty="0" sz="5700" spc="-650"/>
              <a:t>ALL</a:t>
            </a:r>
            <a:r>
              <a:rPr dirty="0" sz="5700" spc="-320"/>
              <a:t> </a:t>
            </a:r>
            <a:r>
              <a:rPr dirty="0" sz="5700" spc="-910"/>
              <a:t>MARKETS</a:t>
            </a:r>
            <a:endParaRPr sz="5700"/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22674" rIns="0" bIns="0" rtlCol="0" vert="horz">
            <a:spAutoFit/>
          </a:bodyPr>
          <a:lstStyle/>
          <a:p>
            <a:pPr marL="66040" marR="5080">
              <a:lnSpc>
                <a:spcPct val="114999"/>
              </a:lnSpc>
              <a:spcBef>
                <a:spcPts val="100"/>
              </a:spcBef>
            </a:pPr>
            <a:r>
              <a:rPr dirty="0" spc="55" i="1"/>
              <a:t>Competitions</a:t>
            </a:r>
            <a:r>
              <a:rPr dirty="0" spc="195" i="1"/>
              <a:t> </a:t>
            </a:r>
            <a:r>
              <a:rPr dirty="0" i="1"/>
              <a:t>where</a:t>
            </a:r>
            <a:r>
              <a:rPr dirty="0" spc="200" i="1"/>
              <a:t> </a:t>
            </a:r>
            <a:r>
              <a:rPr dirty="0" i="1"/>
              <a:t>the</a:t>
            </a:r>
            <a:r>
              <a:rPr dirty="0" spc="204" i="1"/>
              <a:t> </a:t>
            </a:r>
            <a:r>
              <a:rPr dirty="0" spc="-10" i="1"/>
              <a:t>single</a:t>
            </a:r>
            <a:r>
              <a:rPr dirty="0" spc="-10"/>
              <a:t> </a:t>
            </a:r>
            <a:r>
              <a:rPr dirty="0" spc="75"/>
              <a:t>best</a:t>
            </a:r>
            <a:r>
              <a:rPr dirty="0" spc="175"/>
              <a:t> </a:t>
            </a:r>
            <a:r>
              <a:rPr dirty="0"/>
              <a:t>performer</a:t>
            </a:r>
            <a:r>
              <a:rPr dirty="0" spc="175"/>
              <a:t> </a:t>
            </a:r>
            <a:r>
              <a:rPr dirty="0" spc="60"/>
              <a:t>captures</a:t>
            </a:r>
            <a:r>
              <a:rPr dirty="0" spc="170"/>
              <a:t> </a:t>
            </a:r>
            <a:r>
              <a:rPr dirty="0" spc="-25"/>
              <a:t>the </a:t>
            </a:r>
            <a:r>
              <a:rPr dirty="0"/>
              <a:t>entire</a:t>
            </a:r>
            <a:r>
              <a:rPr dirty="0" spc="135"/>
              <a:t> </a:t>
            </a:r>
            <a:r>
              <a:rPr dirty="0"/>
              <a:t>reward</a:t>
            </a:r>
            <a:r>
              <a:rPr dirty="0" spc="135"/>
              <a:t> </a:t>
            </a:r>
            <a:r>
              <a:rPr dirty="0" spc="70"/>
              <a:t>on</a:t>
            </a:r>
            <a:r>
              <a:rPr dirty="0" spc="135"/>
              <a:t> </a:t>
            </a:r>
            <a:r>
              <a:rPr dirty="0" spc="-20"/>
              <a:t>oﬀer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2112" y="2411609"/>
            <a:ext cx="1781375" cy="1781375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413144" y="680292"/>
            <a:ext cx="9886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34587" y="1111687"/>
            <a:ext cx="5875020" cy="2920365"/>
            <a:chOff x="1634587" y="1111687"/>
            <a:chExt cx="5875020" cy="2920365"/>
          </a:xfrm>
        </p:grpSpPr>
        <p:sp>
          <p:nvSpPr>
            <p:cNvPr id="3" name="object 3" descr=""/>
            <p:cNvSpPr/>
            <p:nvPr/>
          </p:nvSpPr>
          <p:spPr>
            <a:xfrm>
              <a:off x="1639349" y="1116449"/>
              <a:ext cx="5865495" cy="2910840"/>
            </a:xfrm>
            <a:custGeom>
              <a:avLst/>
              <a:gdLst/>
              <a:ahLst/>
              <a:cxnLst/>
              <a:rect l="l" t="t" r="r" b="b"/>
              <a:pathLst>
                <a:path w="5865495" h="2910840">
                  <a:moveTo>
                    <a:pt x="0" y="0"/>
                  </a:moveTo>
                  <a:lnTo>
                    <a:pt x="5865299" y="0"/>
                  </a:lnTo>
                  <a:lnTo>
                    <a:pt x="5865299" y="2910599"/>
                  </a:lnTo>
                  <a:lnTo>
                    <a:pt x="0" y="291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967898" y="1549607"/>
              <a:ext cx="1399540" cy="358140"/>
            </a:xfrm>
            <a:custGeom>
              <a:avLst/>
              <a:gdLst/>
              <a:ahLst/>
              <a:cxnLst/>
              <a:rect l="l" t="t" r="r" b="b"/>
              <a:pathLst>
                <a:path w="1399539" h="358139">
                  <a:moveTo>
                    <a:pt x="1399200" y="357899"/>
                  </a:moveTo>
                  <a:lnTo>
                    <a:pt x="0" y="357899"/>
                  </a:lnTo>
                  <a:lnTo>
                    <a:pt x="0" y="0"/>
                  </a:lnTo>
                  <a:lnTo>
                    <a:pt x="1399200" y="0"/>
                  </a:lnTo>
                  <a:lnTo>
                    <a:pt x="1399200" y="357899"/>
                  </a:lnTo>
                  <a:close/>
                </a:path>
              </a:pathLst>
            </a:custGeom>
            <a:solidFill>
              <a:srgbClr val="FCD9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965731" y="2091804"/>
              <a:ext cx="1401445" cy="1442720"/>
            </a:xfrm>
            <a:custGeom>
              <a:avLst/>
              <a:gdLst/>
              <a:ahLst/>
              <a:cxnLst/>
              <a:rect l="l" t="t" r="r" b="b"/>
              <a:pathLst>
                <a:path w="1401445" h="1442720">
                  <a:moveTo>
                    <a:pt x="1399197" y="1084389"/>
                  </a:moveTo>
                  <a:lnTo>
                    <a:pt x="0" y="1084389"/>
                  </a:lnTo>
                  <a:lnTo>
                    <a:pt x="0" y="1442288"/>
                  </a:lnTo>
                  <a:lnTo>
                    <a:pt x="1399197" y="1442288"/>
                  </a:lnTo>
                  <a:lnTo>
                    <a:pt x="1399197" y="1084389"/>
                  </a:lnTo>
                  <a:close/>
                </a:path>
                <a:path w="1401445" h="1442720">
                  <a:moveTo>
                    <a:pt x="1401356" y="542201"/>
                  </a:moveTo>
                  <a:lnTo>
                    <a:pt x="2159" y="542201"/>
                  </a:lnTo>
                  <a:lnTo>
                    <a:pt x="2159" y="900099"/>
                  </a:lnTo>
                  <a:lnTo>
                    <a:pt x="1401356" y="900099"/>
                  </a:lnTo>
                  <a:lnTo>
                    <a:pt x="1401356" y="542201"/>
                  </a:lnTo>
                  <a:close/>
                </a:path>
                <a:path w="1401445" h="1442720">
                  <a:moveTo>
                    <a:pt x="1401356" y="0"/>
                  </a:moveTo>
                  <a:lnTo>
                    <a:pt x="2159" y="0"/>
                  </a:lnTo>
                  <a:lnTo>
                    <a:pt x="2159" y="357898"/>
                  </a:lnTo>
                  <a:lnTo>
                    <a:pt x="1401356" y="357898"/>
                  </a:lnTo>
                  <a:lnTo>
                    <a:pt x="1401356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883589" y="1817364"/>
              <a:ext cx="1399540" cy="358140"/>
            </a:xfrm>
            <a:custGeom>
              <a:avLst/>
              <a:gdLst/>
              <a:ahLst/>
              <a:cxnLst/>
              <a:rect l="l" t="t" r="r" b="b"/>
              <a:pathLst>
                <a:path w="1399539" h="358139">
                  <a:moveTo>
                    <a:pt x="1399199" y="357899"/>
                  </a:moveTo>
                  <a:lnTo>
                    <a:pt x="0" y="357899"/>
                  </a:lnTo>
                  <a:lnTo>
                    <a:pt x="0" y="0"/>
                  </a:lnTo>
                  <a:lnTo>
                    <a:pt x="1399199" y="0"/>
                  </a:lnTo>
                  <a:lnTo>
                    <a:pt x="1399199" y="357899"/>
                  </a:lnTo>
                  <a:close/>
                </a:path>
              </a:pathLst>
            </a:custGeom>
            <a:solidFill>
              <a:srgbClr val="FCD9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883589" y="2896523"/>
              <a:ext cx="1399540" cy="358140"/>
            </a:xfrm>
            <a:custGeom>
              <a:avLst/>
              <a:gdLst/>
              <a:ahLst/>
              <a:cxnLst/>
              <a:rect l="l" t="t" r="r" b="b"/>
              <a:pathLst>
                <a:path w="1399539" h="358139">
                  <a:moveTo>
                    <a:pt x="1399199" y="357899"/>
                  </a:moveTo>
                  <a:lnTo>
                    <a:pt x="0" y="357899"/>
                  </a:lnTo>
                  <a:lnTo>
                    <a:pt x="0" y="0"/>
                  </a:lnTo>
                  <a:lnTo>
                    <a:pt x="1399199" y="0"/>
                  </a:lnTo>
                  <a:lnTo>
                    <a:pt x="1399199" y="3578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366939" y="1728557"/>
              <a:ext cx="2432050" cy="1618615"/>
            </a:xfrm>
            <a:custGeom>
              <a:avLst/>
              <a:gdLst/>
              <a:ahLst/>
              <a:cxnLst/>
              <a:rect l="l" t="t" r="r" b="b"/>
              <a:pathLst>
                <a:path w="2432050" h="1618614">
                  <a:moveTo>
                    <a:pt x="158" y="0"/>
                  </a:moveTo>
                  <a:lnTo>
                    <a:pt x="258489" y="0"/>
                  </a:lnTo>
                  <a:lnTo>
                    <a:pt x="258489" y="267899"/>
                  </a:lnTo>
                  <a:lnTo>
                    <a:pt x="516758" y="267899"/>
                  </a:lnTo>
                </a:path>
                <a:path w="2432050" h="1618614">
                  <a:moveTo>
                    <a:pt x="158" y="542193"/>
                  </a:moveTo>
                  <a:lnTo>
                    <a:pt x="258489" y="542193"/>
                  </a:lnTo>
                  <a:lnTo>
                    <a:pt x="258489" y="267693"/>
                  </a:lnTo>
                  <a:lnTo>
                    <a:pt x="516758" y="267693"/>
                  </a:lnTo>
                </a:path>
                <a:path w="2432050" h="1618614">
                  <a:moveTo>
                    <a:pt x="0" y="1075843"/>
                  </a:moveTo>
                  <a:lnTo>
                    <a:pt x="258149" y="1075843"/>
                  </a:lnTo>
                  <a:lnTo>
                    <a:pt x="258149" y="1343743"/>
                  </a:lnTo>
                  <a:lnTo>
                    <a:pt x="516299" y="1343743"/>
                  </a:lnTo>
                </a:path>
                <a:path w="2432050" h="1618614">
                  <a:moveTo>
                    <a:pt x="0" y="1618037"/>
                  </a:moveTo>
                  <a:lnTo>
                    <a:pt x="258149" y="1618037"/>
                  </a:lnTo>
                  <a:lnTo>
                    <a:pt x="258149" y="1343237"/>
                  </a:lnTo>
                  <a:lnTo>
                    <a:pt x="516299" y="1343237"/>
                  </a:lnTo>
                </a:path>
                <a:path w="2432050" h="1618614">
                  <a:moveTo>
                    <a:pt x="1915691" y="271120"/>
                  </a:moveTo>
                  <a:lnTo>
                    <a:pt x="2173841" y="271120"/>
                  </a:lnTo>
                  <a:lnTo>
                    <a:pt x="2173841" y="800920"/>
                  </a:lnTo>
                  <a:lnTo>
                    <a:pt x="2431991" y="800920"/>
                  </a:lnTo>
                </a:path>
                <a:path w="2432050" h="1618614">
                  <a:moveTo>
                    <a:pt x="1915691" y="1343645"/>
                  </a:moveTo>
                  <a:lnTo>
                    <a:pt x="2173841" y="1343645"/>
                  </a:lnTo>
                  <a:lnTo>
                    <a:pt x="2173841" y="800045"/>
                  </a:lnTo>
                  <a:lnTo>
                    <a:pt x="2431991" y="800045"/>
                  </a:lnTo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799281" y="2335747"/>
              <a:ext cx="1399540" cy="358140"/>
            </a:xfrm>
            <a:custGeom>
              <a:avLst/>
              <a:gdLst/>
              <a:ahLst/>
              <a:cxnLst/>
              <a:rect l="l" t="t" r="r" b="b"/>
              <a:pathLst>
                <a:path w="1399540" h="358139">
                  <a:moveTo>
                    <a:pt x="1399200" y="357899"/>
                  </a:moveTo>
                  <a:lnTo>
                    <a:pt x="0" y="357899"/>
                  </a:lnTo>
                  <a:lnTo>
                    <a:pt x="0" y="0"/>
                  </a:lnTo>
                  <a:lnTo>
                    <a:pt x="1399200" y="0"/>
                  </a:lnTo>
                  <a:lnTo>
                    <a:pt x="1399200" y="357899"/>
                  </a:lnTo>
                  <a:close/>
                </a:path>
              </a:pathLst>
            </a:custGeom>
            <a:solidFill>
              <a:srgbClr val="FCD94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4967" y="2170479"/>
              <a:ext cx="688483" cy="68848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9644" y="2203518"/>
              <a:ext cx="259136" cy="315063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50" y="1213909"/>
            <a:ext cx="3113405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“Money</a:t>
            </a:r>
            <a:r>
              <a:rPr dirty="0" sz="2700" spc="1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55" i="1">
                <a:solidFill>
                  <a:srgbClr val="B7B7B7"/>
                </a:solidFill>
                <a:latin typeface="Calibri"/>
                <a:cs typeface="Calibri"/>
              </a:rPr>
              <a:t>is</a:t>
            </a:r>
            <a:r>
              <a:rPr dirty="0" sz="2700" spc="18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dirty="0" sz="2700" spc="1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-10" i="1">
                <a:solidFill>
                  <a:srgbClr val="B7B7B7"/>
                </a:solidFill>
                <a:latin typeface="Calibri"/>
                <a:cs typeface="Calibri"/>
              </a:rPr>
              <a:t>network.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511276" y="1625389"/>
            <a:ext cx="4115435" cy="1948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700" spc="190" i="1">
                <a:solidFill>
                  <a:srgbClr val="B7B7B7"/>
                </a:solidFill>
                <a:latin typeface="Calibri"/>
                <a:cs typeface="Calibri"/>
              </a:rPr>
              <a:t>Some</a:t>
            </a:r>
            <a:r>
              <a:rPr dirty="0" sz="2700" spc="2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networks</a:t>
            </a:r>
            <a:r>
              <a:rPr dirty="0" sz="2700" spc="26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are</a:t>
            </a:r>
            <a:r>
              <a:rPr dirty="0" sz="2700" spc="27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-10" i="1">
                <a:solidFill>
                  <a:srgbClr val="B7B7B7"/>
                </a:solidFill>
                <a:latin typeface="Calibri"/>
                <a:cs typeface="Calibri"/>
              </a:rPr>
              <a:t>singular</a:t>
            </a:r>
            <a:r>
              <a:rPr dirty="0" sz="2700" spc="-1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(i.e.,</a:t>
            </a:r>
            <a:r>
              <a:rPr dirty="0" sz="2700" spc="34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-10" i="1">
                <a:solidFill>
                  <a:srgbClr val="B7B7B7"/>
                </a:solidFill>
                <a:latin typeface="Calibri"/>
                <a:cs typeface="Calibri"/>
              </a:rPr>
              <a:t>winner-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takes-</a:t>
            </a:r>
            <a:r>
              <a:rPr dirty="0" sz="2700" spc="-10" i="1">
                <a:solidFill>
                  <a:srgbClr val="B7B7B7"/>
                </a:solidFill>
                <a:latin typeface="Calibri"/>
                <a:cs typeface="Calibri"/>
              </a:rPr>
              <a:t>all).</a:t>
            </a:r>
            <a:endParaRPr sz="270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  <a:spcBef>
                <a:spcPts val="484"/>
              </a:spcBef>
            </a:pPr>
            <a:r>
              <a:rPr dirty="0" sz="2700" spc="55" i="1">
                <a:solidFill>
                  <a:srgbClr val="B7B7B7"/>
                </a:solidFill>
                <a:latin typeface="Calibri"/>
                <a:cs typeface="Calibri"/>
              </a:rPr>
              <a:t>Money</a:t>
            </a:r>
            <a:r>
              <a:rPr dirty="0" sz="2700" spc="14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55" i="1">
                <a:solidFill>
                  <a:srgbClr val="B7B7B7"/>
                </a:solidFill>
                <a:latin typeface="Calibri"/>
                <a:cs typeface="Calibri"/>
              </a:rPr>
              <a:t>is</a:t>
            </a:r>
            <a:r>
              <a:rPr dirty="0" sz="2700" spc="14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155" i="1">
                <a:solidFill>
                  <a:srgbClr val="B7B7B7"/>
                </a:solidFill>
                <a:latin typeface="Calibri"/>
                <a:cs typeface="Calibri"/>
              </a:rPr>
              <a:t>such</a:t>
            </a:r>
            <a:r>
              <a:rPr dirty="0" sz="2700" spc="14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dirty="0" sz="2700" spc="14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-10" i="1">
                <a:solidFill>
                  <a:srgbClr val="B7B7B7"/>
                </a:solidFill>
                <a:latin typeface="Calibri"/>
                <a:cs typeface="Calibri"/>
              </a:rPr>
              <a:t>network.”</a:t>
            </a:r>
            <a:endParaRPr sz="2700">
              <a:latin typeface="Calibri"/>
              <a:cs typeface="Calibri"/>
            </a:endParaRPr>
          </a:p>
          <a:p>
            <a:pPr algn="ctr" marL="6350">
              <a:lnSpc>
                <a:spcPct val="100000"/>
              </a:lnSpc>
              <a:spcBef>
                <a:spcPts val="475"/>
              </a:spcBef>
            </a:pPr>
            <a:r>
              <a:rPr dirty="0" sz="2900" spc="-1000">
                <a:solidFill>
                  <a:srgbClr val="FF595E"/>
                </a:solidFill>
                <a:latin typeface="Calibri"/>
                <a:cs typeface="Calibri"/>
              </a:rPr>
              <a:t>—</a:t>
            </a:r>
            <a:r>
              <a:rPr dirty="0" sz="2900" spc="-505">
                <a:solidFill>
                  <a:srgbClr val="FF595E"/>
                </a:solidFill>
                <a:latin typeface="Calibri"/>
                <a:cs typeface="Calibri"/>
              </a:rPr>
              <a:t>GIGI</a:t>
            </a:r>
            <a:endParaRPr sz="2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2674" y="1929425"/>
            <a:ext cx="2735580" cy="2741295"/>
            <a:chOff x="522674" y="1929425"/>
            <a:chExt cx="2735580" cy="27412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99" y="1938950"/>
              <a:ext cx="2716050" cy="272182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27437" y="1934187"/>
              <a:ext cx="2726055" cy="2731770"/>
            </a:xfrm>
            <a:custGeom>
              <a:avLst/>
              <a:gdLst/>
              <a:ahLst/>
              <a:cxnLst/>
              <a:rect l="l" t="t" r="r" b="b"/>
              <a:pathLst>
                <a:path w="2726054" h="2731770">
                  <a:moveTo>
                    <a:pt x="0" y="0"/>
                  </a:moveTo>
                  <a:lnTo>
                    <a:pt x="2725575" y="0"/>
                  </a:lnTo>
                  <a:lnTo>
                    <a:pt x="2725575" y="2731350"/>
                  </a:lnTo>
                  <a:lnTo>
                    <a:pt x="0" y="273135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215"/>
              <a:t>UNIT</a:t>
            </a:r>
            <a:r>
              <a:rPr dirty="0" spc="-500"/>
              <a:t> </a:t>
            </a:r>
            <a:r>
              <a:rPr dirty="0" spc="-919"/>
              <a:t>BIAS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3890875" y="2391581"/>
            <a:ext cx="4316730" cy="170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1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faulty</a:t>
            </a:r>
            <a:r>
              <a:rPr dirty="0" sz="2400" spc="1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reasoning</a:t>
            </a:r>
            <a:r>
              <a:rPr dirty="0" sz="2400" spc="1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400" spc="1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1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unit</a:t>
            </a:r>
            <a:r>
              <a:rPr dirty="0" sz="2400" spc="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dirty="0" sz="2400" spc="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appropriate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400" spc="1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2400" spc="1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1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dirty="0" sz="2400" spc="114" i="1">
                <a:solidFill>
                  <a:srgbClr val="FFFFFF"/>
                </a:solidFill>
                <a:latin typeface="Calibri"/>
                <a:cs typeface="Calibri"/>
              </a:rPr>
              <a:t>assessments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70" i="1">
                <a:solidFill>
                  <a:srgbClr val="FFFFFF"/>
                </a:solidFill>
                <a:latin typeface="Calibri"/>
                <a:cs typeface="Calibri"/>
              </a:rPr>
              <a:t>comparisons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32175" y="874938"/>
            <a:ext cx="11283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13131"/>
                </a:solidFill>
                <a:latin typeface="Palatino Linotype"/>
                <a:cs typeface="Palatino Linotype"/>
              </a:rPr>
              <a:t>I.</a:t>
            </a:r>
            <a:r>
              <a:rPr dirty="0" sz="1400" spc="-20">
                <a:solidFill>
                  <a:srgbClr val="313131"/>
                </a:solidFill>
                <a:latin typeface="Palatino Linotype"/>
                <a:cs typeface="Palatino Linotype"/>
              </a:rPr>
              <a:t> </a:t>
            </a:r>
            <a:r>
              <a:rPr dirty="0" sz="1400" spc="75">
                <a:solidFill>
                  <a:srgbClr val="313131"/>
                </a:solidFill>
                <a:latin typeface="Palatino Linotype"/>
                <a:cs typeface="Palatino Linotype"/>
              </a:rPr>
              <a:t>Economics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66710" y="1209837"/>
            <a:ext cx="1896110" cy="2936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4975" indent="-34480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Scarcity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spcBef>
                <a:spcPts val="30"/>
              </a:spcBef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Monetary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Premium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spcBef>
                <a:spcPts val="30"/>
              </a:spcBef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Gresham’s</a:t>
            </a:r>
            <a:r>
              <a:rPr dirty="0" sz="11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Law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spcBef>
                <a:spcPts val="30"/>
              </a:spcBef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Thier’s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Law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spcBef>
                <a:spcPts val="30"/>
              </a:spcBef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Cantillon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Effect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spcBef>
                <a:spcPts val="30"/>
              </a:spcBef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Schelling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Point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spcBef>
                <a:spcPts val="30"/>
              </a:spcBef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Opportunity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spcBef>
                <a:spcPts val="30"/>
              </a:spcBef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Preference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spcBef>
                <a:spcPts val="30"/>
              </a:spcBef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Impossible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Trinity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spcBef>
                <a:spcPts val="30"/>
              </a:spcBef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Jevons</a:t>
            </a:r>
            <a:r>
              <a:rPr dirty="0" sz="11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Paradox</a:t>
            </a:r>
            <a:endParaRPr sz="1100">
              <a:latin typeface="Arial"/>
              <a:cs typeface="Arial"/>
            </a:endParaRPr>
          </a:p>
          <a:p>
            <a:pPr marL="434975" indent="-412115">
              <a:lnSpc>
                <a:spcPct val="100000"/>
              </a:lnSpc>
              <a:spcBef>
                <a:spcPts val="30"/>
              </a:spcBef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Power</a:t>
            </a:r>
            <a:r>
              <a:rPr dirty="0" sz="11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Laws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spcBef>
                <a:spcPts val="30"/>
              </a:spcBef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Winner-</a:t>
            </a:r>
            <a:r>
              <a:rPr dirty="0" sz="1100" spc="-40">
                <a:solidFill>
                  <a:srgbClr val="FFFFFF"/>
                </a:solidFill>
                <a:latin typeface="Arial"/>
                <a:cs typeface="Arial"/>
              </a:rPr>
              <a:t>Take-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11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Effects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spcBef>
                <a:spcPts val="30"/>
              </a:spcBef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Unit</a:t>
            </a:r>
            <a:r>
              <a:rPr dirty="0" sz="11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Bias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spcBef>
                <a:spcPts val="30"/>
              </a:spcBef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Veblen</a:t>
            </a:r>
            <a:r>
              <a:rPr dirty="0" sz="11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spcBef>
                <a:spcPts val="30"/>
              </a:spcBef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Malinvestment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spcBef>
                <a:spcPts val="30"/>
              </a:spcBef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Asymmetric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Payoff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spcBef>
                <a:spcPts val="30"/>
              </a:spcBef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Ansoff</a:t>
            </a:r>
            <a:r>
              <a:rPr dirty="0" sz="11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Matrix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189514" y="874938"/>
            <a:ext cx="21539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>
                <a:latin typeface="Palatino Linotype"/>
                <a:cs typeface="Palatino Linotype"/>
              </a:rPr>
              <a:t>II.</a:t>
            </a:r>
            <a:r>
              <a:rPr dirty="0" sz="1400" spc="95">
                <a:latin typeface="Palatino Linotype"/>
                <a:cs typeface="Palatino Linotype"/>
              </a:rPr>
              <a:t> </a:t>
            </a:r>
            <a:r>
              <a:rPr dirty="0" sz="1400" spc="10">
                <a:latin typeface="Palatino Linotype"/>
                <a:cs typeface="Palatino Linotype"/>
              </a:rPr>
              <a:t>Technology</a:t>
            </a:r>
            <a:r>
              <a:rPr dirty="0" sz="1400" spc="95">
                <a:latin typeface="Palatino Linotype"/>
                <a:cs typeface="Palatino Linotype"/>
              </a:rPr>
              <a:t> </a:t>
            </a:r>
            <a:r>
              <a:rPr dirty="0" sz="1400" spc="50">
                <a:latin typeface="Palatino Linotype"/>
                <a:cs typeface="Palatino Linotype"/>
              </a:rPr>
              <a:t>&amp;</a:t>
            </a:r>
            <a:r>
              <a:rPr dirty="0" sz="1400" spc="95">
                <a:latin typeface="Palatino Linotype"/>
                <a:cs typeface="Palatino Linotype"/>
              </a:rPr>
              <a:t> </a:t>
            </a:r>
            <a:r>
              <a:rPr dirty="0" sz="1400" spc="45">
                <a:latin typeface="Palatino Linotype"/>
                <a:cs typeface="Palatino Linotype"/>
              </a:rPr>
              <a:t>Systems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224049" y="1211741"/>
            <a:ext cx="2039620" cy="37134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4975" indent="-34480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Gartner</a:t>
            </a:r>
            <a:r>
              <a:rPr dirty="0" sz="11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Hype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Cycle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Amara’s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Law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Orders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Magnitude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10x</a:t>
            </a:r>
            <a:r>
              <a:rPr dirty="0" sz="11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Improvement</a:t>
            </a:r>
            <a:r>
              <a:rPr dirty="0" sz="11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Rule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dirty="0" sz="11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Effects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Churn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Accelerating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Returns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Higher-Order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Effects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Creative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Destruction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Loops</a:t>
            </a:r>
            <a:endParaRPr sz="1100">
              <a:latin typeface="Arial"/>
              <a:cs typeface="Arial"/>
            </a:endParaRPr>
          </a:p>
          <a:p>
            <a:pPr marL="434975" indent="-41211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Reflexivity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Relativity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Thermodynamics</a:t>
            </a:r>
            <a:r>
              <a:rPr dirty="0" sz="11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1st</a:t>
            </a:r>
            <a:r>
              <a:rPr dirty="0" sz="11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law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Thermodynamics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2nd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law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dirty="0" sz="11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Theory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Arrow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1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Moore’s</a:t>
            </a:r>
            <a:r>
              <a:rPr dirty="0" sz="11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Law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Antifragility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Gall’s</a:t>
            </a:r>
            <a:r>
              <a:rPr dirty="0" sz="11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Law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Attack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Surface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Catalysts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Friction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886348" y="874938"/>
            <a:ext cx="12668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Palatino Linotype"/>
                <a:cs typeface="Palatino Linotype"/>
              </a:rPr>
              <a:t>III.</a:t>
            </a:r>
            <a:r>
              <a:rPr dirty="0" sz="1400" spc="65">
                <a:latin typeface="Palatino Linotype"/>
                <a:cs typeface="Palatino Linotype"/>
              </a:rPr>
              <a:t> </a:t>
            </a:r>
            <a:r>
              <a:rPr dirty="0" sz="1400" spc="-10">
                <a:latin typeface="Palatino Linotype"/>
                <a:cs typeface="Palatino Linotype"/>
              </a:rPr>
              <a:t>Psychology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920883" y="1211741"/>
            <a:ext cx="1905635" cy="2707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4975" indent="-34480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Prisoner’s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Dilemma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Jurisdictional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Arbitrage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Social</a:t>
            </a:r>
            <a:r>
              <a:rPr dirty="0" sz="11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Proof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Mimetic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Theory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Conclusion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Bias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Circle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Competence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Dunning-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Kruger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Effect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Category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Error</a:t>
            </a:r>
            <a:endParaRPr sz="1100">
              <a:latin typeface="Arial"/>
              <a:cs typeface="Arial"/>
            </a:endParaRPr>
          </a:p>
          <a:p>
            <a:pPr marL="434975" indent="-34480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Intransigent</a:t>
            </a:r>
            <a:r>
              <a:rPr dirty="0" sz="11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Minority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Inequivalence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Theorem</a:t>
            </a:r>
            <a:endParaRPr sz="1100">
              <a:latin typeface="Arial"/>
              <a:cs typeface="Arial"/>
            </a:endParaRPr>
          </a:p>
          <a:p>
            <a:pPr marL="434975" indent="-41211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Gell-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Mann</a:t>
            </a:r>
            <a:r>
              <a:rPr dirty="0" sz="11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Amnesia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Lindy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Effect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Emergence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Streisand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Effect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Moral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Hazard</a:t>
            </a:r>
            <a:endParaRPr sz="1100">
              <a:latin typeface="Arial"/>
              <a:cs typeface="Arial"/>
            </a:endParaRPr>
          </a:p>
          <a:p>
            <a:pPr marL="434975" indent="-42227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Counterparty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2416175" cy="600710"/>
          </a:xfrm>
          <a:prstGeom prst="rect"/>
          <a:solidFill>
            <a:srgbClr val="000000"/>
          </a:solidFill>
        </p:spPr>
        <p:txBody>
          <a:bodyPr wrap="square" lIns="0" tIns="33655" rIns="0" bIns="0" rtlCol="0" vert="horz">
            <a:spAutoFit/>
          </a:bodyPr>
          <a:lstStyle/>
          <a:p>
            <a:pPr marL="695325">
              <a:lnSpc>
                <a:spcPct val="100000"/>
              </a:lnSpc>
              <a:spcBef>
                <a:spcPts val="265"/>
              </a:spcBef>
            </a:pPr>
            <a:r>
              <a:rPr dirty="0" sz="3000" spc="105">
                <a:latin typeface="Palatino Linotype"/>
                <a:cs typeface="Palatino Linotype"/>
              </a:rPr>
              <a:t>Contents</a:t>
            </a:r>
            <a:endParaRPr sz="30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151245" y="1665024"/>
            <a:ext cx="1852295" cy="1791970"/>
            <a:chOff x="3151245" y="1665024"/>
            <a:chExt cx="1852295" cy="1791970"/>
          </a:xfrm>
        </p:grpSpPr>
        <p:sp>
          <p:nvSpPr>
            <p:cNvPr id="3" name="object 3" descr=""/>
            <p:cNvSpPr/>
            <p:nvPr/>
          </p:nvSpPr>
          <p:spPr>
            <a:xfrm>
              <a:off x="3170295" y="1684074"/>
              <a:ext cx="1814195" cy="1753870"/>
            </a:xfrm>
            <a:custGeom>
              <a:avLst/>
              <a:gdLst/>
              <a:ahLst/>
              <a:cxnLst/>
              <a:rect l="l" t="t" r="r" b="b"/>
              <a:pathLst>
                <a:path w="1814195" h="1753870">
                  <a:moveTo>
                    <a:pt x="897443" y="1753728"/>
                  </a:moveTo>
                  <a:lnTo>
                    <a:pt x="849979" y="1751728"/>
                  </a:lnTo>
                  <a:lnTo>
                    <a:pt x="802517" y="1747339"/>
                  </a:lnTo>
                  <a:lnTo>
                    <a:pt x="755154" y="1740537"/>
                  </a:lnTo>
                  <a:lnTo>
                    <a:pt x="707985" y="1731301"/>
                  </a:lnTo>
                  <a:lnTo>
                    <a:pt x="661107" y="1719607"/>
                  </a:lnTo>
                  <a:lnTo>
                    <a:pt x="614616" y="1705434"/>
                  </a:lnTo>
                  <a:lnTo>
                    <a:pt x="568608" y="1688758"/>
                  </a:lnTo>
                  <a:lnTo>
                    <a:pt x="523180" y="1669557"/>
                  </a:lnTo>
                  <a:lnTo>
                    <a:pt x="478893" y="1648042"/>
                  </a:lnTo>
                  <a:lnTo>
                    <a:pt x="436273" y="1624495"/>
                  </a:lnTo>
                  <a:lnTo>
                    <a:pt x="395364" y="1599003"/>
                  </a:lnTo>
                  <a:lnTo>
                    <a:pt x="356208" y="1571652"/>
                  </a:lnTo>
                  <a:lnTo>
                    <a:pt x="318848" y="1542526"/>
                  </a:lnTo>
                  <a:lnTo>
                    <a:pt x="283327" y="1511711"/>
                  </a:lnTo>
                  <a:lnTo>
                    <a:pt x="249687" y="1479294"/>
                  </a:lnTo>
                  <a:lnTo>
                    <a:pt x="217972" y="1445359"/>
                  </a:lnTo>
                  <a:lnTo>
                    <a:pt x="188224" y="1409993"/>
                  </a:lnTo>
                  <a:lnTo>
                    <a:pt x="160486" y="1373281"/>
                  </a:lnTo>
                  <a:lnTo>
                    <a:pt x="134801" y="1335308"/>
                  </a:lnTo>
                  <a:lnTo>
                    <a:pt x="111212" y="1296161"/>
                  </a:lnTo>
                  <a:lnTo>
                    <a:pt x="89761" y="1255926"/>
                  </a:lnTo>
                  <a:lnTo>
                    <a:pt x="70492" y="1214686"/>
                  </a:lnTo>
                  <a:lnTo>
                    <a:pt x="53446" y="1172530"/>
                  </a:lnTo>
                  <a:lnTo>
                    <a:pt x="38668" y="1129541"/>
                  </a:lnTo>
                  <a:lnTo>
                    <a:pt x="26199" y="1085806"/>
                  </a:lnTo>
                  <a:lnTo>
                    <a:pt x="16083" y="1041410"/>
                  </a:lnTo>
                  <a:lnTo>
                    <a:pt x="8362" y="996439"/>
                  </a:lnTo>
                  <a:lnTo>
                    <a:pt x="3079" y="950979"/>
                  </a:lnTo>
                  <a:lnTo>
                    <a:pt x="277" y="905116"/>
                  </a:lnTo>
                  <a:lnTo>
                    <a:pt x="0" y="858934"/>
                  </a:lnTo>
                  <a:lnTo>
                    <a:pt x="2288" y="812520"/>
                  </a:lnTo>
                  <a:lnTo>
                    <a:pt x="7186" y="765959"/>
                  </a:lnTo>
                  <a:lnTo>
                    <a:pt x="14737" y="719337"/>
                  </a:lnTo>
                  <a:lnTo>
                    <a:pt x="24982" y="672740"/>
                  </a:lnTo>
                  <a:lnTo>
                    <a:pt x="37823" y="626738"/>
                  </a:lnTo>
                  <a:lnTo>
                    <a:pt x="53079" y="581885"/>
                  </a:lnTo>
                  <a:lnTo>
                    <a:pt x="70671" y="538236"/>
                  </a:lnTo>
                  <a:lnTo>
                    <a:pt x="90521" y="495852"/>
                  </a:lnTo>
                  <a:lnTo>
                    <a:pt x="112550" y="454788"/>
                  </a:lnTo>
                  <a:lnTo>
                    <a:pt x="136681" y="415103"/>
                  </a:lnTo>
                  <a:lnTo>
                    <a:pt x="162833" y="376856"/>
                  </a:lnTo>
                  <a:lnTo>
                    <a:pt x="190929" y="340103"/>
                  </a:lnTo>
                  <a:lnTo>
                    <a:pt x="220889" y="304902"/>
                  </a:lnTo>
                  <a:lnTo>
                    <a:pt x="252636" y="271312"/>
                  </a:lnTo>
                  <a:lnTo>
                    <a:pt x="286091" y="239390"/>
                  </a:lnTo>
                  <a:lnTo>
                    <a:pt x="321175" y="209194"/>
                  </a:lnTo>
                  <a:lnTo>
                    <a:pt x="357810" y="180781"/>
                  </a:lnTo>
                  <a:lnTo>
                    <a:pt x="395917" y="154210"/>
                  </a:lnTo>
                  <a:lnTo>
                    <a:pt x="435417" y="129538"/>
                  </a:lnTo>
                  <a:lnTo>
                    <a:pt x="476232" y="106823"/>
                  </a:lnTo>
                  <a:lnTo>
                    <a:pt x="518284" y="86124"/>
                  </a:lnTo>
                  <a:lnTo>
                    <a:pt x="561493" y="67497"/>
                  </a:lnTo>
                  <a:lnTo>
                    <a:pt x="605781" y="51000"/>
                  </a:lnTo>
                  <a:lnTo>
                    <a:pt x="651070" y="36692"/>
                  </a:lnTo>
                  <a:lnTo>
                    <a:pt x="697281" y="24630"/>
                  </a:lnTo>
                  <a:lnTo>
                    <a:pt x="744336" y="14872"/>
                  </a:lnTo>
                  <a:lnTo>
                    <a:pt x="792155" y="7476"/>
                  </a:lnTo>
                  <a:lnTo>
                    <a:pt x="840660" y="2499"/>
                  </a:lnTo>
                  <a:lnTo>
                    <a:pt x="889774" y="0"/>
                  </a:lnTo>
                  <a:lnTo>
                    <a:pt x="939416" y="35"/>
                  </a:lnTo>
                  <a:lnTo>
                    <a:pt x="988985" y="2630"/>
                  </a:lnTo>
                  <a:lnTo>
                    <a:pt x="1037879" y="7728"/>
                  </a:lnTo>
                  <a:lnTo>
                    <a:pt x="1086024" y="15268"/>
                  </a:lnTo>
                  <a:lnTo>
                    <a:pt x="1133344" y="25187"/>
                  </a:lnTo>
                  <a:lnTo>
                    <a:pt x="1179765" y="37424"/>
                  </a:lnTo>
                  <a:lnTo>
                    <a:pt x="1225210" y="51916"/>
                  </a:lnTo>
                  <a:lnTo>
                    <a:pt x="1269606" y="68603"/>
                  </a:lnTo>
                  <a:lnTo>
                    <a:pt x="1312877" y="87421"/>
                  </a:lnTo>
                  <a:lnTo>
                    <a:pt x="1354948" y="108309"/>
                  </a:lnTo>
                  <a:lnTo>
                    <a:pt x="1395743" y="131206"/>
                  </a:lnTo>
                  <a:lnTo>
                    <a:pt x="1435188" y="156049"/>
                  </a:lnTo>
                  <a:lnTo>
                    <a:pt x="1473207" y="182776"/>
                  </a:lnTo>
                  <a:lnTo>
                    <a:pt x="1509726" y="211326"/>
                  </a:lnTo>
                  <a:lnTo>
                    <a:pt x="1544668" y="241637"/>
                  </a:lnTo>
                  <a:lnTo>
                    <a:pt x="1577960" y="273646"/>
                  </a:lnTo>
                  <a:lnTo>
                    <a:pt x="1609526" y="307292"/>
                  </a:lnTo>
                  <a:lnTo>
                    <a:pt x="1639290" y="342514"/>
                  </a:lnTo>
                  <a:lnTo>
                    <a:pt x="1667178" y="379248"/>
                  </a:lnTo>
                  <a:lnTo>
                    <a:pt x="1693114" y="417434"/>
                  </a:lnTo>
                  <a:lnTo>
                    <a:pt x="1717024" y="457009"/>
                  </a:lnTo>
                  <a:lnTo>
                    <a:pt x="1738832" y="497912"/>
                  </a:lnTo>
                  <a:lnTo>
                    <a:pt x="1758463" y="540080"/>
                  </a:lnTo>
                  <a:lnTo>
                    <a:pt x="1775842" y="583452"/>
                  </a:lnTo>
                  <a:lnTo>
                    <a:pt x="1790894" y="627966"/>
                  </a:lnTo>
                  <a:lnTo>
                    <a:pt x="1803544" y="673560"/>
                  </a:lnTo>
                  <a:lnTo>
                    <a:pt x="1813716" y="720172"/>
                  </a:lnTo>
                  <a:lnTo>
                    <a:pt x="914154" y="876750"/>
                  </a:lnTo>
                  <a:lnTo>
                    <a:pt x="1642521" y="1406838"/>
                  </a:lnTo>
                  <a:lnTo>
                    <a:pt x="1611465" y="1443991"/>
                  </a:lnTo>
                  <a:lnTo>
                    <a:pt x="1578680" y="1479160"/>
                  </a:lnTo>
                  <a:lnTo>
                    <a:pt x="1544262" y="1512324"/>
                  </a:lnTo>
                  <a:lnTo>
                    <a:pt x="1508307" y="1543459"/>
                  </a:lnTo>
                  <a:lnTo>
                    <a:pt x="1470911" y="1572543"/>
                  </a:lnTo>
                  <a:lnTo>
                    <a:pt x="1432171" y="1599554"/>
                  </a:lnTo>
                  <a:lnTo>
                    <a:pt x="1392183" y="1624468"/>
                  </a:lnTo>
                  <a:lnTo>
                    <a:pt x="1351043" y="1647264"/>
                  </a:lnTo>
                  <a:lnTo>
                    <a:pt x="1308847" y="1667919"/>
                  </a:lnTo>
                  <a:lnTo>
                    <a:pt x="1265692" y="1686409"/>
                  </a:lnTo>
                  <a:lnTo>
                    <a:pt x="1221673" y="1702714"/>
                  </a:lnTo>
                  <a:lnTo>
                    <a:pt x="1176887" y="1716809"/>
                  </a:lnTo>
                  <a:lnTo>
                    <a:pt x="1131429" y="1728673"/>
                  </a:lnTo>
                  <a:lnTo>
                    <a:pt x="1085397" y="1738282"/>
                  </a:lnTo>
                  <a:lnTo>
                    <a:pt x="1038886" y="1745615"/>
                  </a:lnTo>
                  <a:lnTo>
                    <a:pt x="991993" y="1750649"/>
                  </a:lnTo>
                  <a:lnTo>
                    <a:pt x="944813" y="1753361"/>
                  </a:lnTo>
                  <a:lnTo>
                    <a:pt x="897443" y="17537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170295" y="1684074"/>
              <a:ext cx="1814195" cy="1753870"/>
            </a:xfrm>
            <a:custGeom>
              <a:avLst/>
              <a:gdLst/>
              <a:ahLst/>
              <a:cxnLst/>
              <a:rect l="l" t="t" r="r" b="b"/>
              <a:pathLst>
                <a:path w="1814195" h="1753870">
                  <a:moveTo>
                    <a:pt x="1642521" y="1406838"/>
                  </a:moveTo>
                  <a:lnTo>
                    <a:pt x="1611465" y="1443991"/>
                  </a:lnTo>
                  <a:lnTo>
                    <a:pt x="1578680" y="1479160"/>
                  </a:lnTo>
                  <a:lnTo>
                    <a:pt x="1544262" y="1512324"/>
                  </a:lnTo>
                  <a:lnTo>
                    <a:pt x="1508307" y="1543459"/>
                  </a:lnTo>
                  <a:lnTo>
                    <a:pt x="1470911" y="1572543"/>
                  </a:lnTo>
                  <a:lnTo>
                    <a:pt x="1432171" y="1599554"/>
                  </a:lnTo>
                  <a:lnTo>
                    <a:pt x="1392183" y="1624468"/>
                  </a:lnTo>
                  <a:lnTo>
                    <a:pt x="1351043" y="1647264"/>
                  </a:lnTo>
                  <a:lnTo>
                    <a:pt x="1308847" y="1667919"/>
                  </a:lnTo>
                  <a:lnTo>
                    <a:pt x="1265692" y="1686409"/>
                  </a:lnTo>
                  <a:lnTo>
                    <a:pt x="1221673" y="1702714"/>
                  </a:lnTo>
                  <a:lnTo>
                    <a:pt x="1176887" y="1716809"/>
                  </a:lnTo>
                  <a:lnTo>
                    <a:pt x="1131429" y="1728673"/>
                  </a:lnTo>
                  <a:lnTo>
                    <a:pt x="1085397" y="1738282"/>
                  </a:lnTo>
                  <a:lnTo>
                    <a:pt x="1038886" y="1745615"/>
                  </a:lnTo>
                  <a:lnTo>
                    <a:pt x="991993" y="1750649"/>
                  </a:lnTo>
                  <a:lnTo>
                    <a:pt x="944813" y="1753361"/>
                  </a:lnTo>
                  <a:lnTo>
                    <a:pt x="897443" y="1753728"/>
                  </a:lnTo>
                  <a:lnTo>
                    <a:pt x="849979" y="1751728"/>
                  </a:lnTo>
                  <a:lnTo>
                    <a:pt x="802517" y="1747339"/>
                  </a:lnTo>
                  <a:lnTo>
                    <a:pt x="755154" y="1740537"/>
                  </a:lnTo>
                  <a:lnTo>
                    <a:pt x="707985" y="1731301"/>
                  </a:lnTo>
                  <a:lnTo>
                    <a:pt x="661107" y="1719607"/>
                  </a:lnTo>
                  <a:lnTo>
                    <a:pt x="614616" y="1705434"/>
                  </a:lnTo>
                  <a:lnTo>
                    <a:pt x="568608" y="1688758"/>
                  </a:lnTo>
                  <a:lnTo>
                    <a:pt x="523180" y="1669557"/>
                  </a:lnTo>
                  <a:lnTo>
                    <a:pt x="478893" y="1648042"/>
                  </a:lnTo>
                  <a:lnTo>
                    <a:pt x="436273" y="1624495"/>
                  </a:lnTo>
                  <a:lnTo>
                    <a:pt x="395364" y="1599003"/>
                  </a:lnTo>
                  <a:lnTo>
                    <a:pt x="356208" y="1571652"/>
                  </a:lnTo>
                  <a:lnTo>
                    <a:pt x="318848" y="1542526"/>
                  </a:lnTo>
                  <a:lnTo>
                    <a:pt x="283327" y="1511711"/>
                  </a:lnTo>
                  <a:lnTo>
                    <a:pt x="249687" y="1479294"/>
                  </a:lnTo>
                  <a:lnTo>
                    <a:pt x="217972" y="1445359"/>
                  </a:lnTo>
                  <a:lnTo>
                    <a:pt x="188224" y="1409993"/>
                  </a:lnTo>
                  <a:lnTo>
                    <a:pt x="160486" y="1373281"/>
                  </a:lnTo>
                  <a:lnTo>
                    <a:pt x="134801" y="1335308"/>
                  </a:lnTo>
                  <a:lnTo>
                    <a:pt x="111212" y="1296161"/>
                  </a:lnTo>
                  <a:lnTo>
                    <a:pt x="89761" y="1255926"/>
                  </a:lnTo>
                  <a:lnTo>
                    <a:pt x="70492" y="1214686"/>
                  </a:lnTo>
                  <a:lnTo>
                    <a:pt x="53446" y="1172530"/>
                  </a:lnTo>
                  <a:lnTo>
                    <a:pt x="38668" y="1129541"/>
                  </a:lnTo>
                  <a:lnTo>
                    <a:pt x="26199" y="1085806"/>
                  </a:lnTo>
                  <a:lnTo>
                    <a:pt x="16083" y="1041410"/>
                  </a:lnTo>
                  <a:lnTo>
                    <a:pt x="8362" y="996439"/>
                  </a:lnTo>
                  <a:lnTo>
                    <a:pt x="3079" y="950979"/>
                  </a:lnTo>
                  <a:lnTo>
                    <a:pt x="277" y="905116"/>
                  </a:lnTo>
                  <a:lnTo>
                    <a:pt x="0" y="858934"/>
                  </a:lnTo>
                  <a:lnTo>
                    <a:pt x="2288" y="812520"/>
                  </a:lnTo>
                  <a:lnTo>
                    <a:pt x="7186" y="765959"/>
                  </a:lnTo>
                  <a:lnTo>
                    <a:pt x="14737" y="719337"/>
                  </a:lnTo>
                  <a:lnTo>
                    <a:pt x="24982" y="672740"/>
                  </a:lnTo>
                  <a:lnTo>
                    <a:pt x="37823" y="626738"/>
                  </a:lnTo>
                  <a:lnTo>
                    <a:pt x="53079" y="581885"/>
                  </a:lnTo>
                  <a:lnTo>
                    <a:pt x="70671" y="538236"/>
                  </a:lnTo>
                  <a:lnTo>
                    <a:pt x="90521" y="495852"/>
                  </a:lnTo>
                  <a:lnTo>
                    <a:pt x="112550" y="454788"/>
                  </a:lnTo>
                  <a:lnTo>
                    <a:pt x="136681" y="415103"/>
                  </a:lnTo>
                  <a:lnTo>
                    <a:pt x="162833" y="376856"/>
                  </a:lnTo>
                  <a:lnTo>
                    <a:pt x="190929" y="340103"/>
                  </a:lnTo>
                  <a:lnTo>
                    <a:pt x="220889" y="304902"/>
                  </a:lnTo>
                  <a:lnTo>
                    <a:pt x="252636" y="271312"/>
                  </a:lnTo>
                  <a:lnTo>
                    <a:pt x="286091" y="239390"/>
                  </a:lnTo>
                  <a:lnTo>
                    <a:pt x="321175" y="209194"/>
                  </a:lnTo>
                  <a:lnTo>
                    <a:pt x="357810" y="180781"/>
                  </a:lnTo>
                  <a:lnTo>
                    <a:pt x="395917" y="154210"/>
                  </a:lnTo>
                  <a:lnTo>
                    <a:pt x="435417" y="129538"/>
                  </a:lnTo>
                  <a:lnTo>
                    <a:pt x="476232" y="106823"/>
                  </a:lnTo>
                  <a:lnTo>
                    <a:pt x="518284" y="86124"/>
                  </a:lnTo>
                  <a:lnTo>
                    <a:pt x="561493" y="67497"/>
                  </a:lnTo>
                  <a:lnTo>
                    <a:pt x="605781" y="51000"/>
                  </a:lnTo>
                  <a:lnTo>
                    <a:pt x="651070" y="36692"/>
                  </a:lnTo>
                  <a:lnTo>
                    <a:pt x="697281" y="24630"/>
                  </a:lnTo>
                  <a:lnTo>
                    <a:pt x="744336" y="14872"/>
                  </a:lnTo>
                  <a:lnTo>
                    <a:pt x="792155" y="7476"/>
                  </a:lnTo>
                  <a:lnTo>
                    <a:pt x="840660" y="2499"/>
                  </a:lnTo>
                  <a:lnTo>
                    <a:pt x="889774" y="0"/>
                  </a:lnTo>
                  <a:lnTo>
                    <a:pt x="939416" y="35"/>
                  </a:lnTo>
                  <a:lnTo>
                    <a:pt x="988985" y="2630"/>
                  </a:lnTo>
                  <a:lnTo>
                    <a:pt x="1037879" y="7728"/>
                  </a:lnTo>
                  <a:lnTo>
                    <a:pt x="1086024" y="15268"/>
                  </a:lnTo>
                  <a:lnTo>
                    <a:pt x="1133344" y="25187"/>
                  </a:lnTo>
                  <a:lnTo>
                    <a:pt x="1179765" y="37424"/>
                  </a:lnTo>
                  <a:lnTo>
                    <a:pt x="1225210" y="51916"/>
                  </a:lnTo>
                  <a:lnTo>
                    <a:pt x="1269606" y="68603"/>
                  </a:lnTo>
                  <a:lnTo>
                    <a:pt x="1312877" y="87421"/>
                  </a:lnTo>
                  <a:lnTo>
                    <a:pt x="1354948" y="108309"/>
                  </a:lnTo>
                  <a:lnTo>
                    <a:pt x="1395743" y="131206"/>
                  </a:lnTo>
                  <a:lnTo>
                    <a:pt x="1435188" y="156049"/>
                  </a:lnTo>
                  <a:lnTo>
                    <a:pt x="1473207" y="182776"/>
                  </a:lnTo>
                  <a:lnTo>
                    <a:pt x="1509726" y="211326"/>
                  </a:lnTo>
                  <a:lnTo>
                    <a:pt x="1544668" y="241637"/>
                  </a:lnTo>
                  <a:lnTo>
                    <a:pt x="1577960" y="273646"/>
                  </a:lnTo>
                  <a:lnTo>
                    <a:pt x="1609526" y="307292"/>
                  </a:lnTo>
                  <a:lnTo>
                    <a:pt x="1639290" y="342514"/>
                  </a:lnTo>
                  <a:lnTo>
                    <a:pt x="1667178" y="379248"/>
                  </a:lnTo>
                  <a:lnTo>
                    <a:pt x="1693114" y="417434"/>
                  </a:lnTo>
                  <a:lnTo>
                    <a:pt x="1717024" y="457009"/>
                  </a:lnTo>
                  <a:lnTo>
                    <a:pt x="1738832" y="497912"/>
                  </a:lnTo>
                  <a:lnTo>
                    <a:pt x="1758463" y="540080"/>
                  </a:lnTo>
                  <a:lnTo>
                    <a:pt x="1775842" y="583452"/>
                  </a:lnTo>
                  <a:lnTo>
                    <a:pt x="1790894" y="627966"/>
                  </a:lnTo>
                  <a:lnTo>
                    <a:pt x="1803544" y="673560"/>
                  </a:lnTo>
                  <a:lnTo>
                    <a:pt x="1813716" y="720172"/>
                  </a:lnTo>
                  <a:lnTo>
                    <a:pt x="914154" y="876750"/>
                  </a:lnTo>
                  <a:lnTo>
                    <a:pt x="1642521" y="1406838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5172" y="1827461"/>
              <a:ext cx="1488574" cy="14885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14424" y="464149"/>
            <a:ext cx="2453640" cy="2311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1560"/>
              <a:t>YOU</a:t>
            </a:r>
            <a:r>
              <a:rPr dirty="0" spc="-500"/>
              <a:t> </a:t>
            </a:r>
            <a:r>
              <a:rPr dirty="0" spc="-1435"/>
              <a:t>CAN </a:t>
            </a:r>
            <a:r>
              <a:rPr dirty="0" spc="-1215"/>
              <a:t>BUY</a:t>
            </a:r>
            <a:r>
              <a:rPr dirty="0" spc="-495"/>
              <a:t> </a:t>
            </a:r>
            <a:r>
              <a:rPr dirty="0" spc="-1395"/>
              <a:t>A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4687165" y="2298225"/>
            <a:ext cx="3669665" cy="231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69315">
              <a:lnSpc>
                <a:spcPct val="100000"/>
              </a:lnSpc>
              <a:spcBef>
                <a:spcPts val="100"/>
              </a:spcBef>
            </a:pPr>
            <a:r>
              <a:rPr dirty="0" sz="7500" spc="-1200">
                <a:solidFill>
                  <a:srgbClr val="FF595E"/>
                </a:solidFill>
                <a:latin typeface="Calibri"/>
                <a:cs typeface="Calibri"/>
              </a:rPr>
              <a:t>FRACTION </a:t>
            </a:r>
            <a:r>
              <a:rPr dirty="0" sz="7500" spc="-143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7500" spc="-4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500" spc="-134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7500" spc="-4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500" spc="-1120">
                <a:solidFill>
                  <a:srgbClr val="FFFFFF"/>
                </a:solidFill>
                <a:latin typeface="Calibri"/>
                <a:cs typeface="Calibri"/>
              </a:rPr>
              <a:t>BITCOIN</a:t>
            </a:r>
            <a:endParaRPr sz="75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065399" y="2347366"/>
            <a:ext cx="952500" cy="765810"/>
            <a:chOff x="4065399" y="2347366"/>
            <a:chExt cx="952500" cy="765810"/>
          </a:xfrm>
        </p:grpSpPr>
        <p:sp>
          <p:nvSpPr>
            <p:cNvPr id="9" name="object 9" descr=""/>
            <p:cNvSpPr/>
            <p:nvPr/>
          </p:nvSpPr>
          <p:spPr>
            <a:xfrm>
              <a:off x="4084449" y="2366416"/>
              <a:ext cx="914400" cy="727710"/>
            </a:xfrm>
            <a:custGeom>
              <a:avLst/>
              <a:gdLst/>
              <a:ahLst/>
              <a:cxnLst/>
              <a:rect l="l" t="t" r="r" b="b"/>
              <a:pathLst>
                <a:path w="914400" h="727710">
                  <a:moveTo>
                    <a:pt x="725937" y="727553"/>
                  </a:moveTo>
                  <a:lnTo>
                    <a:pt x="0" y="194407"/>
                  </a:lnTo>
                  <a:lnTo>
                    <a:pt x="891506" y="0"/>
                  </a:lnTo>
                  <a:lnTo>
                    <a:pt x="901382" y="47767"/>
                  </a:lnTo>
                  <a:lnTo>
                    <a:pt x="908449" y="95722"/>
                  </a:lnTo>
                  <a:lnTo>
                    <a:pt x="912731" y="143759"/>
                  </a:lnTo>
                  <a:lnTo>
                    <a:pt x="914253" y="191773"/>
                  </a:lnTo>
                  <a:lnTo>
                    <a:pt x="913037" y="239656"/>
                  </a:lnTo>
                  <a:lnTo>
                    <a:pt x="909109" y="287305"/>
                  </a:lnTo>
                  <a:lnTo>
                    <a:pt x="902493" y="334611"/>
                  </a:lnTo>
                  <a:lnTo>
                    <a:pt x="893212" y="381471"/>
                  </a:lnTo>
                  <a:lnTo>
                    <a:pt x="881291" y="427778"/>
                  </a:lnTo>
                  <a:lnTo>
                    <a:pt x="866754" y="473426"/>
                  </a:lnTo>
                  <a:lnTo>
                    <a:pt x="849624" y="518309"/>
                  </a:lnTo>
                  <a:lnTo>
                    <a:pt x="829927" y="562322"/>
                  </a:lnTo>
                  <a:lnTo>
                    <a:pt x="807685" y="605358"/>
                  </a:lnTo>
                  <a:lnTo>
                    <a:pt x="782924" y="647313"/>
                  </a:lnTo>
                  <a:lnTo>
                    <a:pt x="755666" y="688080"/>
                  </a:lnTo>
                  <a:lnTo>
                    <a:pt x="725937" y="727553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084449" y="2366416"/>
              <a:ext cx="914400" cy="727710"/>
            </a:xfrm>
            <a:custGeom>
              <a:avLst/>
              <a:gdLst/>
              <a:ahLst/>
              <a:cxnLst/>
              <a:rect l="l" t="t" r="r" b="b"/>
              <a:pathLst>
                <a:path w="914400" h="727710">
                  <a:moveTo>
                    <a:pt x="891506" y="0"/>
                  </a:moveTo>
                  <a:lnTo>
                    <a:pt x="901382" y="47767"/>
                  </a:lnTo>
                  <a:lnTo>
                    <a:pt x="908449" y="95722"/>
                  </a:lnTo>
                  <a:lnTo>
                    <a:pt x="912731" y="143759"/>
                  </a:lnTo>
                  <a:lnTo>
                    <a:pt x="914253" y="191773"/>
                  </a:lnTo>
                  <a:lnTo>
                    <a:pt x="913037" y="239656"/>
                  </a:lnTo>
                  <a:lnTo>
                    <a:pt x="909109" y="287305"/>
                  </a:lnTo>
                  <a:lnTo>
                    <a:pt x="902493" y="334611"/>
                  </a:lnTo>
                  <a:lnTo>
                    <a:pt x="893212" y="381471"/>
                  </a:lnTo>
                  <a:lnTo>
                    <a:pt x="881291" y="427778"/>
                  </a:lnTo>
                  <a:lnTo>
                    <a:pt x="866754" y="473426"/>
                  </a:lnTo>
                  <a:lnTo>
                    <a:pt x="849624" y="518309"/>
                  </a:lnTo>
                  <a:lnTo>
                    <a:pt x="829927" y="562322"/>
                  </a:lnTo>
                  <a:lnTo>
                    <a:pt x="807685" y="605358"/>
                  </a:lnTo>
                  <a:lnTo>
                    <a:pt x="782924" y="647313"/>
                  </a:lnTo>
                  <a:lnTo>
                    <a:pt x="755666" y="688080"/>
                  </a:lnTo>
                  <a:lnTo>
                    <a:pt x="725937" y="727553"/>
                  </a:lnTo>
                  <a:lnTo>
                    <a:pt x="0" y="194407"/>
                  </a:lnTo>
                  <a:lnTo>
                    <a:pt x="891506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105"/>
              <a:t>VEBLEN</a:t>
            </a:r>
            <a:r>
              <a:rPr dirty="0" spc="-490"/>
              <a:t> </a:t>
            </a:r>
            <a:r>
              <a:rPr dirty="0" spc="-1855"/>
              <a:t>GOOD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890875" y="2606419"/>
            <a:ext cx="3886835" cy="128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75" i="1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dirty="0" sz="2400" spc="1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15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goods</a:t>
            </a:r>
            <a:r>
              <a:rPr dirty="0" sz="2400" spc="1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dirty="0" sz="2400" spc="16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quantity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85" i="1">
                <a:solidFill>
                  <a:srgbClr val="FFFFFF"/>
                </a:solidFill>
                <a:latin typeface="Calibri"/>
                <a:cs typeface="Calibri"/>
              </a:rPr>
              <a:t>demanded</a:t>
            </a:r>
            <a:r>
              <a:rPr dirty="0" sz="2400" spc="1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0" i="1">
                <a:solidFill>
                  <a:srgbClr val="FFFFFF"/>
                </a:solidFill>
                <a:latin typeface="Calibri"/>
                <a:cs typeface="Calibri"/>
              </a:rPr>
              <a:t>increases 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price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0" i="1">
                <a:solidFill>
                  <a:srgbClr val="FFFFFF"/>
                </a:solidFill>
                <a:latin typeface="Calibri"/>
                <a:cs typeface="Calibri"/>
              </a:rPr>
              <a:t>increases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162" y="2373187"/>
            <a:ext cx="1858227" cy="1858227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6312" y="152400"/>
            <a:ext cx="5591385" cy="48386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285"/>
              <a:t>MALINVESTMENT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i="1"/>
              <a:t>Distorted</a:t>
            </a:r>
            <a:r>
              <a:rPr dirty="0" spc="260" i="1"/>
              <a:t> </a:t>
            </a:r>
            <a:r>
              <a:rPr dirty="0" spc="50" i="1"/>
              <a:t>price</a:t>
            </a:r>
            <a:r>
              <a:rPr dirty="0" spc="260" i="1"/>
              <a:t> </a:t>
            </a:r>
            <a:r>
              <a:rPr dirty="0" i="1"/>
              <a:t>signals</a:t>
            </a:r>
            <a:r>
              <a:rPr dirty="0" spc="250" i="1"/>
              <a:t> </a:t>
            </a:r>
            <a:r>
              <a:rPr dirty="0" spc="114" i="1"/>
              <a:t>cause</a:t>
            </a:r>
            <a:r>
              <a:rPr dirty="0" spc="260" i="1"/>
              <a:t> </a:t>
            </a:r>
            <a:r>
              <a:rPr dirty="0" spc="-50" i="1"/>
              <a:t>a</a:t>
            </a:r>
            <a:r>
              <a:rPr dirty="0" spc="-50"/>
              <a:t> </a:t>
            </a:r>
            <a:r>
              <a:rPr dirty="0"/>
              <a:t>misallocation</a:t>
            </a:r>
            <a:r>
              <a:rPr dirty="0" spc="190"/>
              <a:t> </a:t>
            </a:r>
            <a:r>
              <a:rPr dirty="0"/>
              <a:t>of</a:t>
            </a:r>
            <a:r>
              <a:rPr dirty="0" spc="190"/>
              <a:t> </a:t>
            </a:r>
            <a:r>
              <a:rPr dirty="0"/>
              <a:t>capital</a:t>
            </a:r>
            <a:r>
              <a:rPr dirty="0" spc="190"/>
              <a:t> </a:t>
            </a:r>
            <a:r>
              <a:rPr dirty="0" spc="-10"/>
              <a:t>towards </a:t>
            </a:r>
            <a:r>
              <a:rPr dirty="0" spc="90"/>
              <a:t>less</a:t>
            </a:r>
            <a:r>
              <a:rPr dirty="0" spc="225"/>
              <a:t> </a:t>
            </a:r>
            <a:r>
              <a:rPr dirty="0"/>
              <a:t>productive</a:t>
            </a:r>
            <a:r>
              <a:rPr dirty="0" spc="229"/>
              <a:t> </a:t>
            </a:r>
            <a:r>
              <a:rPr dirty="0" spc="130"/>
              <a:t>uses</a:t>
            </a:r>
            <a:r>
              <a:rPr dirty="0" spc="225"/>
              <a:t> </a:t>
            </a:r>
            <a:r>
              <a:rPr dirty="0"/>
              <a:t>than</a:t>
            </a:r>
            <a:r>
              <a:rPr dirty="0" spc="229"/>
              <a:t> </a:t>
            </a:r>
            <a:r>
              <a:rPr dirty="0" spc="-10"/>
              <a:t>would </a:t>
            </a:r>
            <a:r>
              <a:rPr dirty="0"/>
              <a:t>otherwise</a:t>
            </a:r>
            <a:r>
              <a:rPr dirty="0" spc="250"/>
              <a:t> </a:t>
            </a:r>
            <a:r>
              <a:rPr dirty="0" spc="100"/>
              <a:t>be</a:t>
            </a:r>
            <a:r>
              <a:rPr dirty="0" spc="254"/>
              <a:t> </a:t>
            </a:r>
            <a:r>
              <a:rPr dirty="0" spc="120"/>
              <a:t>chosen</a:t>
            </a:r>
            <a:r>
              <a:rPr dirty="0" spc="254"/>
              <a:t> </a:t>
            </a:r>
            <a:r>
              <a:rPr dirty="0"/>
              <a:t>under</a:t>
            </a:r>
            <a:r>
              <a:rPr dirty="0" spc="250"/>
              <a:t> </a:t>
            </a:r>
            <a:r>
              <a:rPr dirty="0" spc="-50"/>
              <a:t>a </a:t>
            </a:r>
            <a:r>
              <a:rPr dirty="0"/>
              <a:t>free</a:t>
            </a:r>
            <a:r>
              <a:rPr dirty="0" spc="95"/>
              <a:t> </a:t>
            </a:r>
            <a:r>
              <a:rPr dirty="0" spc="-10"/>
              <a:t>market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0037" y="2389524"/>
            <a:ext cx="1825525" cy="1825551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9025" y="260762"/>
            <a:ext cx="5385949" cy="468342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225"/>
              <a:t>ASYMMETRIC</a:t>
            </a:r>
            <a:r>
              <a:rPr dirty="0" spc="-480"/>
              <a:t> </a:t>
            </a:r>
            <a:r>
              <a:rPr dirty="0" spc="-1470"/>
              <a:t>P</a:t>
            </a:r>
            <a:r>
              <a:rPr dirty="0" spc="-1610"/>
              <a:t>A</a:t>
            </a:r>
            <a:r>
              <a:rPr dirty="0" spc="-1275"/>
              <a:t>Y</a:t>
            </a:r>
            <a:r>
              <a:rPr dirty="0" spc="-1110"/>
              <a:t>OFF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890875" y="2391593"/>
            <a:ext cx="3653790" cy="170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Investment</a:t>
            </a:r>
            <a:r>
              <a:rPr dirty="0" sz="2400" spc="27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80" i="1">
                <a:solidFill>
                  <a:srgbClr val="FFFFFF"/>
                </a:solidFill>
                <a:latin typeface="Calibri"/>
                <a:cs typeface="Calibri"/>
              </a:rPr>
              <a:t>decisions</a:t>
            </a:r>
            <a:r>
              <a:rPr dirty="0" sz="2400" spc="27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potential</a:t>
            </a: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80" i="1">
                <a:solidFill>
                  <a:srgbClr val="FFFFFF"/>
                </a:solidFill>
                <a:latin typeface="Calibri"/>
                <a:cs typeface="Calibri"/>
              </a:rPr>
              <a:t>upside</a:t>
            </a:r>
            <a:r>
              <a:rPr dirty="0" sz="2400" spc="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disproportionately</a:t>
            </a:r>
            <a:r>
              <a:rPr dirty="0" sz="2400" spc="3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greater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75" i="1">
                <a:solidFill>
                  <a:srgbClr val="FFFFFF"/>
                </a:solidFill>
                <a:latin typeface="Calibri"/>
                <a:cs typeface="Calibri"/>
              </a:rPr>
              <a:t>downside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risk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925425" y="2479570"/>
            <a:ext cx="1915160" cy="1645920"/>
            <a:chOff x="925425" y="2479570"/>
            <a:chExt cx="1915160" cy="1645920"/>
          </a:xfrm>
        </p:grpSpPr>
        <p:sp>
          <p:nvSpPr>
            <p:cNvPr id="8" name="object 8" descr=""/>
            <p:cNvSpPr/>
            <p:nvPr/>
          </p:nvSpPr>
          <p:spPr>
            <a:xfrm>
              <a:off x="2037246" y="2479570"/>
              <a:ext cx="526415" cy="1357630"/>
            </a:xfrm>
            <a:custGeom>
              <a:avLst/>
              <a:gdLst/>
              <a:ahLst/>
              <a:cxnLst/>
              <a:rect l="l" t="t" r="r" b="b"/>
              <a:pathLst>
                <a:path w="526414" h="1357629">
                  <a:moveTo>
                    <a:pt x="525899" y="1357199"/>
                  </a:moveTo>
                  <a:lnTo>
                    <a:pt x="0" y="1357199"/>
                  </a:lnTo>
                  <a:lnTo>
                    <a:pt x="0" y="0"/>
                  </a:lnTo>
                  <a:lnTo>
                    <a:pt x="525899" y="0"/>
                  </a:lnTo>
                  <a:lnTo>
                    <a:pt x="525899" y="1357199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225022" y="3843945"/>
              <a:ext cx="534670" cy="281305"/>
            </a:xfrm>
            <a:custGeom>
              <a:avLst/>
              <a:gdLst/>
              <a:ahLst/>
              <a:cxnLst/>
              <a:rect l="l" t="t" r="r" b="b"/>
              <a:pathLst>
                <a:path w="534669" h="281304">
                  <a:moveTo>
                    <a:pt x="534299" y="281099"/>
                  </a:moveTo>
                  <a:lnTo>
                    <a:pt x="0" y="281099"/>
                  </a:lnTo>
                  <a:lnTo>
                    <a:pt x="0" y="0"/>
                  </a:lnTo>
                  <a:lnTo>
                    <a:pt x="534299" y="0"/>
                  </a:lnTo>
                  <a:lnTo>
                    <a:pt x="534299" y="281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34950" y="3836745"/>
              <a:ext cx="1896110" cy="8255"/>
            </a:xfrm>
            <a:custGeom>
              <a:avLst/>
              <a:gdLst/>
              <a:ahLst/>
              <a:cxnLst/>
              <a:rect l="l" t="t" r="r" b="b"/>
              <a:pathLst>
                <a:path w="1896110" h="8254">
                  <a:moveTo>
                    <a:pt x="0" y="0"/>
                  </a:moveTo>
                  <a:lnTo>
                    <a:pt x="1895699" y="7799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4055" y="1145162"/>
            <a:ext cx="6026785" cy="97218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47040" marR="5080" indent="-434975">
              <a:lnSpc>
                <a:spcPct val="114999"/>
              </a:lnSpc>
              <a:spcBef>
                <a:spcPts val="100"/>
              </a:spcBef>
            </a:pP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“We</a:t>
            </a:r>
            <a:r>
              <a:rPr dirty="0" sz="2700" spc="1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110" i="1">
                <a:solidFill>
                  <a:srgbClr val="B7B7B7"/>
                </a:solidFill>
                <a:latin typeface="Calibri"/>
                <a:cs typeface="Calibri"/>
              </a:rPr>
              <a:t>can</a:t>
            </a:r>
            <a:r>
              <a:rPr dirty="0" sz="2700" spc="1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55" i="1">
                <a:solidFill>
                  <a:srgbClr val="B7B7B7"/>
                </a:solidFill>
                <a:latin typeface="Calibri"/>
                <a:cs typeface="Calibri"/>
              </a:rPr>
              <a:t>debate</a:t>
            </a:r>
            <a:r>
              <a:rPr dirty="0" sz="2700" spc="1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whether</a:t>
            </a:r>
            <a:r>
              <a:rPr dirty="0" sz="2700" spc="19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or</a:t>
            </a:r>
            <a:r>
              <a:rPr dirty="0" sz="2700" spc="1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not</a:t>
            </a:r>
            <a:r>
              <a:rPr dirty="0" sz="2700" spc="1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bitcoin</a:t>
            </a:r>
            <a:r>
              <a:rPr dirty="0" sz="2700" spc="19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25" i="1">
                <a:solidFill>
                  <a:srgbClr val="B7B7B7"/>
                </a:solidFill>
                <a:latin typeface="Calibri"/>
                <a:cs typeface="Calibri"/>
              </a:rPr>
              <a:t>is</a:t>
            </a:r>
            <a:r>
              <a:rPr dirty="0" sz="2700" spc="2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going</a:t>
            </a:r>
            <a:r>
              <a:rPr dirty="0" sz="2700" spc="18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to</a:t>
            </a:r>
            <a:r>
              <a:rPr dirty="0" sz="2700" spc="1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130" i="1">
                <a:solidFill>
                  <a:srgbClr val="B7B7B7"/>
                </a:solidFill>
                <a:latin typeface="Calibri"/>
                <a:cs typeface="Calibri"/>
              </a:rPr>
              <a:t>be</a:t>
            </a:r>
            <a:r>
              <a:rPr dirty="0" sz="2700" spc="1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dirty="0" sz="2700" spc="18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big</a:t>
            </a:r>
            <a:r>
              <a:rPr dirty="0" sz="2700" spc="1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deal</a:t>
            </a:r>
            <a:r>
              <a:rPr dirty="0" sz="2700" spc="1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in</a:t>
            </a:r>
            <a:r>
              <a:rPr dirty="0" sz="2700" spc="1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the</a:t>
            </a:r>
            <a:r>
              <a:rPr dirty="0" sz="2700" spc="18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-10" i="1">
                <a:solidFill>
                  <a:srgbClr val="B7B7B7"/>
                </a:solidFill>
                <a:latin typeface="Calibri"/>
                <a:cs typeface="Calibri"/>
              </a:rPr>
              <a:t>future.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463240" y="2091565"/>
            <a:ext cx="6125210" cy="1474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999"/>
              </a:lnSpc>
              <a:spcBef>
                <a:spcPts val="100"/>
              </a:spcBef>
            </a:pPr>
            <a:r>
              <a:rPr dirty="0" sz="2700" spc="95" i="1">
                <a:solidFill>
                  <a:srgbClr val="B7B7B7"/>
                </a:solidFill>
                <a:latin typeface="Calibri"/>
                <a:cs typeface="Calibri"/>
              </a:rPr>
              <a:t>But</a:t>
            </a:r>
            <a:r>
              <a:rPr dirty="0" sz="2700" spc="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I</a:t>
            </a:r>
            <a:r>
              <a:rPr dirty="0" sz="2700" spc="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50" i="1">
                <a:solidFill>
                  <a:srgbClr val="B7B7B7"/>
                </a:solidFill>
                <a:latin typeface="Calibri"/>
                <a:cs typeface="Calibri"/>
              </a:rPr>
              <a:t>don’t</a:t>
            </a:r>
            <a:r>
              <a:rPr dirty="0" sz="2700" spc="6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think</a:t>
            </a:r>
            <a:r>
              <a:rPr dirty="0" sz="2700" spc="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75" i="1">
                <a:solidFill>
                  <a:srgbClr val="B7B7B7"/>
                </a:solidFill>
                <a:latin typeface="Calibri"/>
                <a:cs typeface="Calibri"/>
              </a:rPr>
              <a:t>we</a:t>
            </a:r>
            <a:r>
              <a:rPr dirty="0" sz="2700" spc="6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110" i="1">
                <a:solidFill>
                  <a:srgbClr val="B7B7B7"/>
                </a:solidFill>
                <a:latin typeface="Calibri"/>
                <a:cs typeface="Calibri"/>
              </a:rPr>
              <a:t>can</a:t>
            </a:r>
            <a:r>
              <a:rPr dirty="0" sz="2700" spc="55" i="1">
                <a:solidFill>
                  <a:srgbClr val="B7B7B7"/>
                </a:solidFill>
                <a:latin typeface="Calibri"/>
                <a:cs typeface="Calibri"/>
              </a:rPr>
              <a:t> debate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that</a:t>
            </a:r>
            <a:r>
              <a:rPr dirty="0" sz="2700" spc="6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-10" i="1">
                <a:solidFill>
                  <a:srgbClr val="B7B7B7"/>
                </a:solidFill>
                <a:latin typeface="Calibri"/>
                <a:cs typeface="Calibri"/>
              </a:rPr>
              <a:t>if</a:t>
            </a:r>
            <a:r>
              <a:rPr dirty="0" sz="2700" spc="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it</a:t>
            </a:r>
            <a:r>
              <a:rPr dirty="0" sz="2700" spc="6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25" i="1">
                <a:solidFill>
                  <a:srgbClr val="B7B7B7"/>
                </a:solidFill>
                <a:latin typeface="Calibri"/>
                <a:cs typeface="Calibri"/>
              </a:rPr>
              <a:t>is</a:t>
            </a:r>
            <a:r>
              <a:rPr dirty="0" sz="2700" spc="2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it’s</a:t>
            </a:r>
            <a:r>
              <a:rPr dirty="0" sz="2700" spc="16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going</a:t>
            </a:r>
            <a:r>
              <a:rPr dirty="0" sz="27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to</a:t>
            </a:r>
            <a:r>
              <a:rPr dirty="0" sz="2700" spc="17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have</a:t>
            </a:r>
            <a:r>
              <a:rPr dirty="0" sz="27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an</a:t>
            </a:r>
            <a:r>
              <a:rPr dirty="0" sz="27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75" i="1">
                <a:solidFill>
                  <a:srgbClr val="B7B7B7"/>
                </a:solidFill>
                <a:latin typeface="Calibri"/>
                <a:cs typeface="Calibri"/>
              </a:rPr>
              <a:t>enormous</a:t>
            </a:r>
            <a:r>
              <a:rPr dirty="0" sz="27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right</a:t>
            </a:r>
            <a:r>
              <a:rPr dirty="0" sz="27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-10" i="1">
                <a:solidFill>
                  <a:srgbClr val="B7B7B7"/>
                </a:solidFill>
                <a:latin typeface="Calibri"/>
                <a:cs typeface="Calibri"/>
              </a:rPr>
              <a:t>tail.”</a:t>
            </a:r>
            <a:endParaRPr sz="2700">
              <a:latin typeface="Calibri"/>
              <a:cs typeface="Calibri"/>
            </a:endParaRPr>
          </a:p>
          <a:p>
            <a:pPr algn="ctr" marL="12065">
              <a:lnSpc>
                <a:spcPct val="100000"/>
              </a:lnSpc>
              <a:spcBef>
                <a:spcPts val="475"/>
              </a:spcBef>
            </a:pPr>
            <a:r>
              <a:rPr dirty="0" sz="2900" spc="-869">
                <a:solidFill>
                  <a:srgbClr val="FF595E"/>
                </a:solidFill>
                <a:latin typeface="Calibri"/>
                <a:cs typeface="Calibri"/>
              </a:rPr>
              <a:t>—</a:t>
            </a:r>
            <a:r>
              <a:rPr dirty="0" sz="2900" spc="-509">
                <a:solidFill>
                  <a:srgbClr val="FF595E"/>
                </a:solidFill>
                <a:latin typeface="Calibri"/>
                <a:cs typeface="Calibri"/>
              </a:rPr>
              <a:t>ROSS</a:t>
            </a:r>
            <a:r>
              <a:rPr dirty="0" sz="2900" spc="-190">
                <a:solidFill>
                  <a:srgbClr val="FF595E"/>
                </a:solidFill>
                <a:latin typeface="Calibri"/>
                <a:cs typeface="Calibri"/>
              </a:rPr>
              <a:t> </a:t>
            </a:r>
            <a:r>
              <a:rPr dirty="0" sz="2900" spc="-415">
                <a:solidFill>
                  <a:srgbClr val="FF595E"/>
                </a:solidFill>
                <a:latin typeface="Calibri"/>
                <a:cs typeface="Calibri"/>
              </a:rPr>
              <a:t>STEVENS</a:t>
            </a:r>
            <a:endParaRPr sz="2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00298" y="1735292"/>
            <a:ext cx="346075" cy="1217930"/>
          </a:xfrm>
          <a:prstGeom prst="rect">
            <a:avLst/>
          </a:prstGeom>
        </p:spPr>
        <p:txBody>
          <a:bodyPr wrap="square" lIns="0" tIns="571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2000" spc="-10" i="1">
                <a:solidFill>
                  <a:srgbClr val="FFFFFF"/>
                </a:solidFill>
                <a:latin typeface="Calibri"/>
                <a:cs typeface="Calibri"/>
              </a:rPr>
              <a:t>Probability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7921" y="4281026"/>
            <a:ext cx="94234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95" i="1">
                <a:latin typeface="Calibri"/>
                <a:cs typeface="Calibri"/>
              </a:rPr>
              <a:t>Price</a:t>
            </a:r>
            <a:r>
              <a:rPr dirty="0" sz="2000" spc="114" i="1">
                <a:latin typeface="Calibri"/>
                <a:cs typeface="Calibri"/>
              </a:rPr>
              <a:t> </a:t>
            </a:r>
            <a:r>
              <a:rPr dirty="0" sz="2000" spc="-25" i="1">
                <a:latin typeface="Calibri"/>
                <a:cs typeface="Calibri"/>
              </a:rPr>
              <a:t>($)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10125" y="195949"/>
            <a:ext cx="7924165" cy="4687570"/>
            <a:chOff x="610125" y="195949"/>
            <a:chExt cx="7924165" cy="4687570"/>
          </a:xfrm>
        </p:grpSpPr>
        <p:sp>
          <p:nvSpPr>
            <p:cNvPr id="5" name="object 5" descr=""/>
            <p:cNvSpPr/>
            <p:nvPr/>
          </p:nvSpPr>
          <p:spPr>
            <a:xfrm>
              <a:off x="1589410" y="699427"/>
              <a:ext cx="0" cy="3402329"/>
            </a:xfrm>
            <a:custGeom>
              <a:avLst/>
              <a:gdLst/>
              <a:ahLst/>
              <a:cxnLst/>
              <a:rect l="l" t="t" r="r" b="b"/>
              <a:pathLst>
                <a:path w="0" h="3402329">
                  <a:moveTo>
                    <a:pt x="0" y="340200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CD94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8420" y="603451"/>
              <a:ext cx="81981" cy="10550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586079" y="4101427"/>
              <a:ext cx="6513195" cy="0"/>
            </a:xfrm>
            <a:custGeom>
              <a:avLst/>
              <a:gdLst/>
              <a:ahLst/>
              <a:cxnLst/>
              <a:rect l="l" t="t" r="r" b="b"/>
              <a:pathLst>
                <a:path w="6513195" h="0">
                  <a:moveTo>
                    <a:pt x="0" y="0"/>
                  </a:moveTo>
                  <a:lnTo>
                    <a:pt x="6513000" y="0"/>
                  </a:lnTo>
                </a:path>
              </a:pathLst>
            </a:custGeom>
            <a:ln w="19049">
              <a:solidFill>
                <a:srgbClr val="FCD94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9555" y="4060436"/>
              <a:ext cx="105500" cy="8198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608028" y="1170408"/>
              <a:ext cx="5695950" cy="2669540"/>
            </a:xfrm>
            <a:custGeom>
              <a:avLst/>
              <a:gdLst/>
              <a:ahLst/>
              <a:cxnLst/>
              <a:rect l="l" t="t" r="r" b="b"/>
              <a:pathLst>
                <a:path w="5695950" h="2669540">
                  <a:moveTo>
                    <a:pt x="0" y="8410"/>
                  </a:moveTo>
                  <a:lnTo>
                    <a:pt x="26862" y="5477"/>
                  </a:lnTo>
                  <a:lnTo>
                    <a:pt x="65677" y="0"/>
                  </a:lnTo>
                  <a:lnTo>
                    <a:pt x="107395" y="2267"/>
                  </a:lnTo>
                  <a:lnTo>
                    <a:pt x="142970" y="22572"/>
                  </a:lnTo>
                  <a:lnTo>
                    <a:pt x="157183" y="37044"/>
                  </a:lnTo>
                  <a:lnTo>
                    <a:pt x="167540" y="47449"/>
                  </a:lnTo>
                  <a:lnTo>
                    <a:pt x="185190" y="82566"/>
                  </a:lnTo>
                  <a:lnTo>
                    <a:pt x="196735" y="120534"/>
                  </a:lnTo>
                  <a:lnTo>
                    <a:pt x="212929" y="180948"/>
                  </a:lnTo>
                  <a:lnTo>
                    <a:pt x="235896" y="270434"/>
                  </a:lnTo>
                  <a:lnTo>
                    <a:pt x="252322" y="337245"/>
                  </a:lnTo>
                  <a:lnTo>
                    <a:pt x="261424" y="375737"/>
                  </a:lnTo>
                  <a:lnTo>
                    <a:pt x="271062" y="417258"/>
                  </a:lnTo>
                  <a:lnTo>
                    <a:pt x="281193" y="461538"/>
                  </a:lnTo>
                  <a:lnTo>
                    <a:pt x="291774" y="508307"/>
                  </a:lnTo>
                  <a:lnTo>
                    <a:pt x="302764" y="557293"/>
                  </a:lnTo>
                  <a:lnTo>
                    <a:pt x="314119" y="608227"/>
                  </a:lnTo>
                  <a:lnTo>
                    <a:pt x="325798" y="660837"/>
                  </a:lnTo>
                  <a:lnTo>
                    <a:pt x="337757" y="714853"/>
                  </a:lnTo>
                  <a:lnTo>
                    <a:pt x="349954" y="770005"/>
                  </a:lnTo>
                  <a:lnTo>
                    <a:pt x="362346" y="826021"/>
                  </a:lnTo>
                  <a:lnTo>
                    <a:pt x="374891" y="882632"/>
                  </a:lnTo>
                  <a:lnTo>
                    <a:pt x="387546" y="939567"/>
                  </a:lnTo>
                  <a:lnTo>
                    <a:pt x="400269" y="996554"/>
                  </a:lnTo>
                  <a:lnTo>
                    <a:pt x="413017" y="1053324"/>
                  </a:lnTo>
                  <a:lnTo>
                    <a:pt x="425748" y="1109606"/>
                  </a:lnTo>
                  <a:lnTo>
                    <a:pt x="438419" y="1165129"/>
                  </a:lnTo>
                  <a:lnTo>
                    <a:pt x="450987" y="1219622"/>
                  </a:lnTo>
                  <a:lnTo>
                    <a:pt x="463410" y="1272816"/>
                  </a:lnTo>
                  <a:lnTo>
                    <a:pt x="475646" y="1324439"/>
                  </a:lnTo>
                  <a:lnTo>
                    <a:pt x="487651" y="1374221"/>
                  </a:lnTo>
                  <a:lnTo>
                    <a:pt x="499383" y="1421891"/>
                  </a:lnTo>
                  <a:lnTo>
                    <a:pt x="510801" y="1467179"/>
                  </a:lnTo>
                  <a:lnTo>
                    <a:pt x="521860" y="1509814"/>
                  </a:lnTo>
                  <a:lnTo>
                    <a:pt x="537325" y="1569879"/>
                  </a:lnTo>
                  <a:lnTo>
                    <a:pt x="551876" y="1628801"/>
                  </a:lnTo>
                  <a:lnTo>
                    <a:pt x="565687" y="1686515"/>
                  </a:lnTo>
                  <a:lnTo>
                    <a:pt x="578934" y="1742957"/>
                  </a:lnTo>
                  <a:lnTo>
                    <a:pt x="591791" y="1798060"/>
                  </a:lnTo>
                  <a:lnTo>
                    <a:pt x="604432" y="1851761"/>
                  </a:lnTo>
                  <a:lnTo>
                    <a:pt x="617033" y="1903995"/>
                  </a:lnTo>
                  <a:lnTo>
                    <a:pt x="629767" y="1954696"/>
                  </a:lnTo>
                  <a:lnTo>
                    <a:pt x="642810" y="2003800"/>
                  </a:lnTo>
                  <a:lnTo>
                    <a:pt x="656336" y="2051242"/>
                  </a:lnTo>
                  <a:lnTo>
                    <a:pt x="670520" y="2096957"/>
                  </a:lnTo>
                  <a:lnTo>
                    <a:pt x="685536" y="2140880"/>
                  </a:lnTo>
                  <a:lnTo>
                    <a:pt x="701558" y="2182946"/>
                  </a:lnTo>
                  <a:lnTo>
                    <a:pt x="718763" y="2223091"/>
                  </a:lnTo>
                  <a:lnTo>
                    <a:pt x="737323" y="2261249"/>
                  </a:lnTo>
                  <a:lnTo>
                    <a:pt x="757414" y="2297356"/>
                  </a:lnTo>
                  <a:lnTo>
                    <a:pt x="779211" y="2331347"/>
                  </a:lnTo>
                  <a:lnTo>
                    <a:pt x="808456" y="2372253"/>
                  </a:lnTo>
                  <a:lnTo>
                    <a:pt x="837207" y="2409091"/>
                  </a:lnTo>
                  <a:lnTo>
                    <a:pt x="866068" y="2442151"/>
                  </a:lnTo>
                  <a:lnTo>
                    <a:pt x="895645" y="2471723"/>
                  </a:lnTo>
                  <a:lnTo>
                    <a:pt x="926543" y="2498097"/>
                  </a:lnTo>
                  <a:lnTo>
                    <a:pt x="959367" y="2521564"/>
                  </a:lnTo>
                  <a:lnTo>
                    <a:pt x="994723" y="2542413"/>
                  </a:lnTo>
                  <a:lnTo>
                    <a:pt x="1033216" y="2560934"/>
                  </a:lnTo>
                  <a:lnTo>
                    <a:pt x="1075450" y="2577418"/>
                  </a:lnTo>
                  <a:lnTo>
                    <a:pt x="1122032" y="2592155"/>
                  </a:lnTo>
                  <a:lnTo>
                    <a:pt x="1173566" y="2605436"/>
                  </a:lnTo>
                  <a:lnTo>
                    <a:pt x="1230658" y="2617549"/>
                  </a:lnTo>
                  <a:lnTo>
                    <a:pt x="1293912" y="2628786"/>
                  </a:lnTo>
                  <a:lnTo>
                    <a:pt x="1371636" y="2639935"/>
                  </a:lnTo>
                  <a:lnTo>
                    <a:pt x="1414400" y="2644976"/>
                  </a:lnTo>
                  <a:lnTo>
                    <a:pt x="1459474" y="2649622"/>
                  </a:lnTo>
                  <a:lnTo>
                    <a:pt x="1506640" y="2653844"/>
                  </a:lnTo>
                  <a:lnTo>
                    <a:pt x="1555677" y="2657612"/>
                  </a:lnTo>
                  <a:lnTo>
                    <a:pt x="1606369" y="2660898"/>
                  </a:lnTo>
                  <a:lnTo>
                    <a:pt x="1658496" y="2663672"/>
                  </a:lnTo>
                  <a:lnTo>
                    <a:pt x="1711839" y="2665905"/>
                  </a:lnTo>
                  <a:lnTo>
                    <a:pt x="1766180" y="2667568"/>
                  </a:lnTo>
                  <a:lnTo>
                    <a:pt x="1821299" y="2668631"/>
                  </a:lnTo>
                  <a:lnTo>
                    <a:pt x="1876978" y="2669066"/>
                  </a:lnTo>
                  <a:lnTo>
                    <a:pt x="1932999" y="2668843"/>
                  </a:lnTo>
                  <a:lnTo>
                    <a:pt x="1989143" y="2667933"/>
                  </a:lnTo>
                  <a:lnTo>
                    <a:pt x="2045190" y="2666307"/>
                  </a:lnTo>
                  <a:lnTo>
                    <a:pt x="2100922" y="2663935"/>
                  </a:lnTo>
                  <a:lnTo>
                    <a:pt x="2156120" y="2660789"/>
                  </a:lnTo>
                  <a:lnTo>
                    <a:pt x="2210567" y="2656839"/>
                  </a:lnTo>
                  <a:lnTo>
                    <a:pt x="2264042" y="2652056"/>
                  </a:lnTo>
                  <a:lnTo>
                    <a:pt x="2316327" y="2646411"/>
                  </a:lnTo>
                  <a:lnTo>
                    <a:pt x="2367203" y="2639875"/>
                  </a:lnTo>
                  <a:lnTo>
                    <a:pt x="2416452" y="2632418"/>
                  </a:lnTo>
                  <a:lnTo>
                    <a:pt x="2463855" y="2624011"/>
                  </a:lnTo>
                  <a:lnTo>
                    <a:pt x="2509193" y="2614625"/>
                  </a:lnTo>
                  <a:lnTo>
                    <a:pt x="2559134" y="2602034"/>
                  </a:lnTo>
                  <a:lnTo>
                    <a:pt x="2607905" y="2587013"/>
                  </a:lnTo>
                  <a:lnTo>
                    <a:pt x="2655585" y="2569799"/>
                  </a:lnTo>
                  <a:lnTo>
                    <a:pt x="2702254" y="2550629"/>
                  </a:lnTo>
                  <a:lnTo>
                    <a:pt x="2747989" y="2529738"/>
                  </a:lnTo>
                  <a:lnTo>
                    <a:pt x="2792870" y="2507362"/>
                  </a:lnTo>
                  <a:lnTo>
                    <a:pt x="2836974" y="2483738"/>
                  </a:lnTo>
                  <a:lnTo>
                    <a:pt x="2880382" y="2459103"/>
                  </a:lnTo>
                  <a:lnTo>
                    <a:pt x="2923172" y="2433692"/>
                  </a:lnTo>
                  <a:lnTo>
                    <a:pt x="2965422" y="2407743"/>
                  </a:lnTo>
                  <a:lnTo>
                    <a:pt x="3007211" y="2381490"/>
                  </a:lnTo>
                  <a:lnTo>
                    <a:pt x="3048618" y="2355171"/>
                  </a:lnTo>
                  <a:lnTo>
                    <a:pt x="3089722" y="2329021"/>
                  </a:lnTo>
                  <a:lnTo>
                    <a:pt x="3130601" y="2303278"/>
                  </a:lnTo>
                  <a:lnTo>
                    <a:pt x="3171334" y="2278177"/>
                  </a:lnTo>
                  <a:lnTo>
                    <a:pt x="3212001" y="2253955"/>
                  </a:lnTo>
                  <a:lnTo>
                    <a:pt x="3252678" y="2230847"/>
                  </a:lnTo>
                  <a:lnTo>
                    <a:pt x="3293446" y="2209091"/>
                  </a:lnTo>
                  <a:lnTo>
                    <a:pt x="3334383" y="2188922"/>
                  </a:lnTo>
                  <a:lnTo>
                    <a:pt x="3375568" y="2170577"/>
                  </a:lnTo>
                  <a:lnTo>
                    <a:pt x="3417079" y="2154293"/>
                  </a:lnTo>
                  <a:lnTo>
                    <a:pt x="3464016" y="2136818"/>
                  </a:lnTo>
                  <a:lnTo>
                    <a:pt x="3507904" y="2119854"/>
                  </a:lnTo>
                  <a:lnTo>
                    <a:pt x="3549314" y="2103472"/>
                  </a:lnTo>
                  <a:lnTo>
                    <a:pt x="3588816" y="2087746"/>
                  </a:lnTo>
                  <a:lnTo>
                    <a:pt x="3626978" y="2072749"/>
                  </a:lnTo>
                  <a:lnTo>
                    <a:pt x="3664373" y="2058553"/>
                  </a:lnTo>
                  <a:lnTo>
                    <a:pt x="3701568" y="2045232"/>
                  </a:lnTo>
                  <a:lnTo>
                    <a:pt x="3739135" y="2032858"/>
                  </a:lnTo>
                  <a:lnTo>
                    <a:pt x="3777644" y="2021503"/>
                  </a:lnTo>
                  <a:lnTo>
                    <a:pt x="3817664" y="2011242"/>
                  </a:lnTo>
                  <a:lnTo>
                    <a:pt x="3859765" y="2002146"/>
                  </a:lnTo>
                  <a:lnTo>
                    <a:pt x="3904517" y="1994289"/>
                  </a:lnTo>
                  <a:lnTo>
                    <a:pt x="3952491" y="1987744"/>
                  </a:lnTo>
                  <a:lnTo>
                    <a:pt x="4004256" y="1982583"/>
                  </a:lnTo>
                  <a:lnTo>
                    <a:pt x="4060382" y="1978879"/>
                  </a:lnTo>
                  <a:lnTo>
                    <a:pt x="4121440" y="1976705"/>
                  </a:lnTo>
                  <a:lnTo>
                    <a:pt x="4187999" y="1976134"/>
                  </a:lnTo>
                  <a:lnTo>
                    <a:pt x="4260629" y="1977238"/>
                  </a:lnTo>
                  <a:lnTo>
                    <a:pt x="4333683" y="1980339"/>
                  </a:lnTo>
                  <a:lnTo>
                    <a:pt x="4373594" y="1982839"/>
                  </a:lnTo>
                  <a:lnTo>
                    <a:pt x="4415576" y="1985931"/>
                  </a:lnTo>
                  <a:lnTo>
                    <a:pt x="4459493" y="1989583"/>
                  </a:lnTo>
                  <a:lnTo>
                    <a:pt x="4505207" y="1993763"/>
                  </a:lnTo>
                  <a:lnTo>
                    <a:pt x="4552581" y="1998440"/>
                  </a:lnTo>
                  <a:lnTo>
                    <a:pt x="4601477" y="2003582"/>
                  </a:lnTo>
                  <a:lnTo>
                    <a:pt x="4651758" y="2009158"/>
                  </a:lnTo>
                  <a:lnTo>
                    <a:pt x="4703287" y="2015136"/>
                  </a:lnTo>
                  <a:lnTo>
                    <a:pt x="4755927" y="2021485"/>
                  </a:lnTo>
                  <a:lnTo>
                    <a:pt x="4809539" y="2028173"/>
                  </a:lnTo>
                  <a:lnTo>
                    <a:pt x="4863987" y="2035169"/>
                  </a:lnTo>
                  <a:lnTo>
                    <a:pt x="4919132" y="2042441"/>
                  </a:lnTo>
                  <a:lnTo>
                    <a:pt x="4974839" y="2049957"/>
                  </a:lnTo>
                  <a:lnTo>
                    <a:pt x="5030969" y="2057687"/>
                  </a:lnTo>
                  <a:lnTo>
                    <a:pt x="5087384" y="2065597"/>
                  </a:lnTo>
                  <a:lnTo>
                    <a:pt x="5143949" y="2073658"/>
                  </a:lnTo>
                  <a:lnTo>
                    <a:pt x="5200524" y="2081837"/>
                  </a:lnTo>
                  <a:lnTo>
                    <a:pt x="5256974" y="2090103"/>
                  </a:lnTo>
                  <a:lnTo>
                    <a:pt x="5313159" y="2098425"/>
                  </a:lnTo>
                  <a:lnTo>
                    <a:pt x="5368944" y="2106770"/>
                  </a:lnTo>
                  <a:lnTo>
                    <a:pt x="5424190" y="2115107"/>
                  </a:lnTo>
                  <a:lnTo>
                    <a:pt x="5478761" y="2123406"/>
                  </a:lnTo>
                  <a:lnTo>
                    <a:pt x="5532518" y="2131633"/>
                  </a:lnTo>
                  <a:lnTo>
                    <a:pt x="5598362" y="2141769"/>
                  </a:lnTo>
                  <a:lnTo>
                    <a:pt x="5662452" y="2151684"/>
                  </a:lnTo>
                  <a:lnTo>
                    <a:pt x="5695796" y="2156862"/>
                  </a:lnTo>
                </a:path>
              </a:pathLst>
            </a:custGeom>
            <a:ln w="7619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285040" y="3202818"/>
              <a:ext cx="361315" cy="248920"/>
            </a:xfrm>
            <a:custGeom>
              <a:avLst/>
              <a:gdLst/>
              <a:ahLst/>
              <a:cxnLst/>
              <a:rect l="l" t="t" r="r" b="b"/>
              <a:pathLst>
                <a:path w="361315" h="248920">
                  <a:moveTo>
                    <a:pt x="0" y="248904"/>
                  </a:moveTo>
                  <a:lnTo>
                    <a:pt x="37569" y="0"/>
                  </a:lnTo>
                  <a:lnTo>
                    <a:pt x="360714" y="176064"/>
                  </a:lnTo>
                  <a:lnTo>
                    <a:pt x="0" y="248904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285040" y="3202818"/>
              <a:ext cx="361315" cy="248920"/>
            </a:xfrm>
            <a:custGeom>
              <a:avLst/>
              <a:gdLst/>
              <a:ahLst/>
              <a:cxnLst/>
              <a:rect l="l" t="t" r="r" b="b"/>
              <a:pathLst>
                <a:path w="361315" h="248920">
                  <a:moveTo>
                    <a:pt x="0" y="248904"/>
                  </a:moveTo>
                  <a:lnTo>
                    <a:pt x="360714" y="176064"/>
                  </a:lnTo>
                  <a:lnTo>
                    <a:pt x="37569" y="0"/>
                  </a:lnTo>
                  <a:lnTo>
                    <a:pt x="0" y="248904"/>
                  </a:lnTo>
                  <a:close/>
                </a:path>
              </a:pathLst>
            </a:custGeom>
            <a:ln w="7619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19650" y="205474"/>
              <a:ext cx="7905115" cy="4668520"/>
            </a:xfrm>
            <a:custGeom>
              <a:avLst/>
              <a:gdLst/>
              <a:ahLst/>
              <a:cxnLst/>
              <a:rect l="l" t="t" r="r" b="b"/>
              <a:pathLst>
                <a:path w="7905115" h="4668520">
                  <a:moveTo>
                    <a:pt x="0" y="0"/>
                  </a:moveTo>
                  <a:lnTo>
                    <a:pt x="7904699" y="0"/>
                  </a:lnTo>
                  <a:lnTo>
                    <a:pt x="7904699" y="4668299"/>
                  </a:lnTo>
                  <a:lnTo>
                    <a:pt x="0" y="4668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225"/>
              <a:t>ANSOFF</a:t>
            </a:r>
            <a:r>
              <a:rPr dirty="0" spc="-500"/>
              <a:t> </a:t>
            </a:r>
            <a:r>
              <a:rPr dirty="0" spc="-1260"/>
              <a:t>MATRIX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890875" y="2391593"/>
            <a:ext cx="3305175" cy="170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110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17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r>
              <a:rPr dirty="0" sz="2400" spc="18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framework</a:t>
            </a:r>
            <a:r>
              <a:rPr dirty="0" sz="2400" spc="18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growth</a:t>
            </a:r>
            <a:r>
              <a:rPr dirty="0" sz="2400" spc="25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opportunities</a:t>
            </a:r>
            <a:r>
              <a:rPr dirty="0" sz="2400" spc="2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25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0" i="1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400" spc="65" i="1">
                <a:solidFill>
                  <a:srgbClr val="FFFFFF"/>
                </a:solidFill>
                <a:latin typeface="Calibri"/>
                <a:cs typeface="Calibri"/>
              </a:rPr>
              <a:t>product</a:t>
            </a:r>
            <a:r>
              <a:rPr dirty="0" sz="2400" spc="16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10" i="1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dirty="0" sz="2400" spc="16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lines</a:t>
            </a:r>
            <a:r>
              <a:rPr dirty="0" sz="2400" spc="16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30" i="1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markets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956148" y="2413448"/>
            <a:ext cx="1853564" cy="1778000"/>
            <a:chOff x="956148" y="2413448"/>
            <a:chExt cx="1853564" cy="1778000"/>
          </a:xfrm>
        </p:grpSpPr>
        <p:sp>
          <p:nvSpPr>
            <p:cNvPr id="8" name="object 8" descr=""/>
            <p:cNvSpPr/>
            <p:nvPr/>
          </p:nvSpPr>
          <p:spPr>
            <a:xfrm>
              <a:off x="1882762" y="2605399"/>
              <a:ext cx="0" cy="1393825"/>
            </a:xfrm>
            <a:custGeom>
              <a:avLst/>
              <a:gdLst/>
              <a:ahLst/>
              <a:cxnLst/>
              <a:rect l="l" t="t" r="r" b="b"/>
              <a:pathLst>
                <a:path w="0" h="1393825">
                  <a:moveTo>
                    <a:pt x="0" y="0"/>
                  </a:moveTo>
                  <a:lnTo>
                    <a:pt x="0" y="1393799"/>
                  </a:lnTo>
                </a:path>
              </a:pathLst>
            </a:custGeom>
            <a:ln w="3809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0781" y="2413448"/>
              <a:ext cx="163962" cy="21100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0781" y="3980149"/>
              <a:ext cx="163962" cy="211001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148098" y="3299299"/>
              <a:ext cx="1470025" cy="6350"/>
            </a:xfrm>
            <a:custGeom>
              <a:avLst/>
              <a:gdLst/>
              <a:ahLst/>
              <a:cxnLst/>
              <a:rect l="l" t="t" r="r" b="b"/>
              <a:pathLst>
                <a:path w="1470025" h="6350">
                  <a:moveTo>
                    <a:pt x="1469403" y="594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8197" y="3223268"/>
              <a:ext cx="211254" cy="16396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148" y="3217319"/>
              <a:ext cx="211254" cy="163960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0675" y="228600"/>
            <a:ext cx="5962649" cy="46862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999299" y="1797599"/>
            <a:ext cx="7145655" cy="1548765"/>
          </a:xfrm>
          <a:custGeom>
            <a:avLst/>
            <a:gdLst/>
            <a:ahLst/>
            <a:cxnLst/>
            <a:rect l="l" t="t" r="r" b="b"/>
            <a:pathLst>
              <a:path w="7145655" h="1548764">
                <a:moveTo>
                  <a:pt x="0" y="0"/>
                </a:moveTo>
                <a:lnTo>
                  <a:pt x="7145399" y="0"/>
                </a:lnTo>
                <a:lnTo>
                  <a:pt x="7145399" y="1548299"/>
                </a:lnTo>
                <a:lnTo>
                  <a:pt x="0" y="1548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86357" y="1821857"/>
            <a:ext cx="6571615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600">
                <a:solidFill>
                  <a:srgbClr val="000000"/>
                </a:solidFill>
                <a:latin typeface="Palatino Linotype"/>
                <a:cs typeface="Palatino Linotype"/>
              </a:rPr>
              <a:t>Economics</a:t>
            </a:r>
            <a:endParaRPr sz="9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787250" y="1499399"/>
            <a:ext cx="5569585" cy="2145030"/>
          </a:xfrm>
          <a:custGeom>
            <a:avLst/>
            <a:gdLst/>
            <a:ahLst/>
            <a:cxnLst/>
            <a:rect l="l" t="t" r="r" b="b"/>
            <a:pathLst>
              <a:path w="5569584" h="2145029">
                <a:moveTo>
                  <a:pt x="0" y="0"/>
                </a:moveTo>
                <a:lnTo>
                  <a:pt x="5569499" y="0"/>
                </a:lnTo>
                <a:lnTo>
                  <a:pt x="5569499" y="2144699"/>
                </a:lnTo>
                <a:lnTo>
                  <a:pt x="0" y="2144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33701" y="1537373"/>
            <a:ext cx="4878070" cy="2124710"/>
          </a:xfrm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252729" marR="5080" indent="-240665">
              <a:lnSpc>
                <a:spcPts val="8250"/>
              </a:lnSpc>
              <a:spcBef>
                <a:spcPts val="229"/>
              </a:spcBef>
            </a:pPr>
            <a:r>
              <a:rPr dirty="0" sz="6900" spc="-345">
                <a:solidFill>
                  <a:srgbClr val="000000"/>
                </a:solidFill>
                <a:latin typeface="Palatino Linotype"/>
                <a:cs typeface="Palatino Linotype"/>
              </a:rPr>
              <a:t>T</a:t>
            </a:r>
            <a:r>
              <a:rPr dirty="0" sz="6900" spc="260">
                <a:solidFill>
                  <a:srgbClr val="000000"/>
                </a:solidFill>
                <a:latin typeface="Palatino Linotype"/>
                <a:cs typeface="Palatino Linotype"/>
              </a:rPr>
              <a:t>echnology</a:t>
            </a:r>
            <a:r>
              <a:rPr dirty="0" sz="6900" spc="195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dirty="0" sz="6900" spc="265">
                <a:solidFill>
                  <a:srgbClr val="000000"/>
                </a:solidFill>
                <a:latin typeface="Palatino Linotype"/>
                <a:cs typeface="Palatino Linotype"/>
              </a:rPr>
              <a:t>&amp;</a:t>
            </a:r>
            <a:r>
              <a:rPr dirty="0" sz="6900" spc="-8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dirty="0" sz="6900" spc="285">
                <a:solidFill>
                  <a:srgbClr val="000000"/>
                </a:solidFill>
                <a:latin typeface="Palatino Linotype"/>
                <a:cs typeface="Palatino Linotype"/>
              </a:rPr>
              <a:t>Systems</a:t>
            </a:r>
            <a:endParaRPr sz="69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255">
              <a:lnSpc>
                <a:spcPct val="100000"/>
              </a:lnSpc>
              <a:spcBef>
                <a:spcPts val="100"/>
              </a:spcBef>
            </a:pPr>
            <a:r>
              <a:rPr dirty="0" sz="7000" spc="-1160"/>
              <a:t>ORDERS</a:t>
            </a:r>
            <a:r>
              <a:rPr dirty="0" sz="7000" spc="-465"/>
              <a:t> </a:t>
            </a:r>
            <a:r>
              <a:rPr dirty="0" sz="7000" spc="-1335"/>
              <a:t>OF</a:t>
            </a:r>
            <a:r>
              <a:rPr dirty="0" sz="7000" spc="-459"/>
              <a:t> </a:t>
            </a:r>
            <a:r>
              <a:rPr dirty="0" sz="7000" spc="-1370"/>
              <a:t>MAGNITUDE</a:t>
            </a:r>
            <a:endParaRPr sz="7000"/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22674" rIns="0" bIns="0" rtlCol="0" vert="horz">
            <a:spAutoFit/>
          </a:bodyPr>
          <a:lstStyle/>
          <a:p>
            <a:pPr marL="66040" marR="5080">
              <a:lnSpc>
                <a:spcPct val="114999"/>
              </a:lnSpc>
              <a:spcBef>
                <a:spcPts val="100"/>
              </a:spcBef>
            </a:pPr>
            <a:r>
              <a:rPr dirty="0" spc="50" i="1"/>
              <a:t>When</a:t>
            </a:r>
            <a:r>
              <a:rPr dirty="0" spc="140" i="1"/>
              <a:t> </a:t>
            </a:r>
            <a:r>
              <a:rPr dirty="0" spc="50" i="1"/>
              <a:t>comparing</a:t>
            </a:r>
            <a:r>
              <a:rPr dirty="0" spc="145" i="1"/>
              <a:t> </a:t>
            </a:r>
            <a:r>
              <a:rPr dirty="0" spc="-25" i="1"/>
              <a:t>two</a:t>
            </a:r>
            <a:r>
              <a:rPr dirty="0" spc="-25"/>
              <a:t> </a:t>
            </a:r>
            <a:r>
              <a:rPr dirty="0" spc="60"/>
              <a:t>measurements</a:t>
            </a:r>
            <a:r>
              <a:rPr dirty="0" spc="95"/>
              <a:t> </a:t>
            </a:r>
            <a:r>
              <a:rPr dirty="0"/>
              <a:t>in</a:t>
            </a:r>
            <a:r>
              <a:rPr dirty="0" spc="105"/>
              <a:t> </a:t>
            </a:r>
            <a:r>
              <a:rPr dirty="0"/>
              <a:t>linear</a:t>
            </a:r>
            <a:r>
              <a:rPr dirty="0" spc="100"/>
              <a:t> </a:t>
            </a:r>
            <a:r>
              <a:rPr dirty="0"/>
              <a:t>terms</a:t>
            </a:r>
            <a:r>
              <a:rPr dirty="0" spc="100"/>
              <a:t> </a:t>
            </a:r>
            <a:r>
              <a:rPr dirty="0" spc="-25"/>
              <a:t>in </a:t>
            </a:r>
            <a:r>
              <a:rPr dirty="0"/>
              <a:t>infeasible,</a:t>
            </a:r>
            <a:r>
              <a:rPr dirty="0" spc="185"/>
              <a:t> </a:t>
            </a:r>
            <a:r>
              <a:rPr dirty="0"/>
              <a:t>multiples</a:t>
            </a:r>
            <a:r>
              <a:rPr dirty="0" spc="180"/>
              <a:t> </a:t>
            </a:r>
            <a:r>
              <a:rPr dirty="0"/>
              <a:t>of</a:t>
            </a:r>
            <a:r>
              <a:rPr dirty="0" spc="185"/>
              <a:t> </a:t>
            </a:r>
            <a:r>
              <a:rPr dirty="0"/>
              <a:t>ten</a:t>
            </a:r>
            <a:r>
              <a:rPr dirty="0" spc="185"/>
              <a:t> </a:t>
            </a:r>
            <a:r>
              <a:rPr dirty="0" spc="60"/>
              <a:t>can </a:t>
            </a:r>
            <a:r>
              <a:rPr dirty="0"/>
              <a:t>provide</a:t>
            </a:r>
            <a:r>
              <a:rPr dirty="0" spc="190"/>
              <a:t> </a:t>
            </a:r>
            <a:r>
              <a:rPr dirty="0"/>
              <a:t>a</a:t>
            </a:r>
            <a:r>
              <a:rPr dirty="0" spc="195"/>
              <a:t> </a:t>
            </a:r>
            <a:r>
              <a:rPr dirty="0"/>
              <a:t>more</a:t>
            </a:r>
            <a:r>
              <a:rPr dirty="0" spc="195"/>
              <a:t> </a:t>
            </a:r>
            <a:r>
              <a:rPr dirty="0" spc="-20"/>
              <a:t>intuitive</a:t>
            </a:r>
            <a:r>
              <a:rPr dirty="0" spc="195"/>
              <a:t> </a:t>
            </a:r>
            <a:r>
              <a:rPr dirty="0" spc="70"/>
              <a:t>scale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103212" y="2580762"/>
            <a:ext cx="1578610" cy="1424305"/>
            <a:chOff x="1103212" y="2580762"/>
            <a:chExt cx="1578610" cy="1424305"/>
          </a:xfrm>
        </p:grpSpPr>
        <p:sp>
          <p:nvSpPr>
            <p:cNvPr id="8" name="object 8" descr=""/>
            <p:cNvSpPr/>
            <p:nvPr/>
          </p:nvSpPr>
          <p:spPr>
            <a:xfrm>
              <a:off x="1130287" y="2599812"/>
              <a:ext cx="1532255" cy="1383030"/>
            </a:xfrm>
            <a:custGeom>
              <a:avLst/>
              <a:gdLst/>
              <a:ahLst/>
              <a:cxnLst/>
              <a:rect l="l" t="t" r="r" b="b"/>
              <a:pathLst>
                <a:path w="1532255" h="1383029">
                  <a:moveTo>
                    <a:pt x="0" y="0"/>
                  </a:moveTo>
                  <a:lnTo>
                    <a:pt x="1532100" y="0"/>
                  </a:lnTo>
                  <a:lnTo>
                    <a:pt x="1532100" y="1382999"/>
                  </a:lnTo>
                  <a:lnTo>
                    <a:pt x="0" y="13829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103212" y="3738387"/>
              <a:ext cx="283845" cy="266700"/>
            </a:xfrm>
            <a:custGeom>
              <a:avLst/>
              <a:gdLst/>
              <a:ahLst/>
              <a:cxnLst/>
              <a:rect l="l" t="t" r="r" b="b"/>
              <a:pathLst>
                <a:path w="283844" h="266700">
                  <a:moveTo>
                    <a:pt x="283499" y="266399"/>
                  </a:moveTo>
                  <a:lnTo>
                    <a:pt x="0" y="266399"/>
                  </a:lnTo>
                  <a:lnTo>
                    <a:pt x="0" y="0"/>
                  </a:lnTo>
                  <a:lnTo>
                    <a:pt x="283499" y="0"/>
                  </a:lnTo>
                  <a:lnTo>
                    <a:pt x="283499" y="266399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78374" y="2833366"/>
              <a:ext cx="952500" cy="862965"/>
            </a:xfrm>
            <a:custGeom>
              <a:avLst/>
              <a:gdLst/>
              <a:ahLst/>
              <a:cxnLst/>
              <a:rect l="l" t="t" r="r" b="b"/>
              <a:pathLst>
                <a:path w="952500" h="862964">
                  <a:moveTo>
                    <a:pt x="0" y="862558"/>
                  </a:moveTo>
                  <a:lnTo>
                    <a:pt x="952092" y="0"/>
                  </a:lnTo>
                </a:path>
              </a:pathLst>
            </a:custGeom>
            <a:ln w="19049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9816" y="2765797"/>
              <a:ext cx="104244" cy="100412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7413144" y="680292"/>
            <a:ext cx="9886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062" y="760650"/>
            <a:ext cx="8385874" cy="36222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2199" y="475975"/>
            <a:ext cx="8079740" cy="1115060"/>
          </a:xfrm>
          <a:prstGeom prst="rect"/>
        </p:spPr>
        <p:txBody>
          <a:bodyPr wrap="square" lIns="0" tIns="387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305"/>
              </a:spcBef>
            </a:pPr>
            <a:r>
              <a:rPr dirty="0" sz="6400" spc="-530"/>
              <a:t>10x</a:t>
            </a:r>
            <a:r>
              <a:rPr dirty="0" sz="6400" spc="-405"/>
              <a:t> </a:t>
            </a:r>
            <a:r>
              <a:rPr dirty="0" sz="6400" spc="-1205"/>
              <a:t>IMPROVEMENT</a:t>
            </a:r>
            <a:r>
              <a:rPr dirty="0" sz="6400" spc="-405"/>
              <a:t> </a:t>
            </a:r>
            <a:r>
              <a:rPr dirty="0" sz="6400" spc="-960"/>
              <a:t>RULE</a:t>
            </a:r>
            <a:endParaRPr sz="6400"/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22674" rIns="0" bIns="0" rtlCol="0" vert="horz">
            <a:spAutoFit/>
          </a:bodyPr>
          <a:lstStyle/>
          <a:p>
            <a:pPr marL="66040" marR="5080">
              <a:lnSpc>
                <a:spcPct val="114999"/>
              </a:lnSpc>
              <a:spcBef>
                <a:spcPts val="100"/>
              </a:spcBef>
            </a:pPr>
            <a:r>
              <a:rPr dirty="0" spc="80" i="1"/>
              <a:t>New</a:t>
            </a:r>
            <a:r>
              <a:rPr dirty="0" spc="100" i="1"/>
              <a:t> </a:t>
            </a:r>
            <a:r>
              <a:rPr dirty="0" spc="50" i="1"/>
              <a:t>technologies</a:t>
            </a:r>
            <a:r>
              <a:rPr dirty="0" spc="100" i="1"/>
              <a:t> </a:t>
            </a:r>
            <a:r>
              <a:rPr dirty="0" spc="55" i="1"/>
              <a:t>must</a:t>
            </a:r>
            <a:r>
              <a:rPr dirty="0" spc="105" i="1"/>
              <a:t> </a:t>
            </a:r>
            <a:r>
              <a:rPr dirty="0" i="1"/>
              <a:t>oﬀer</a:t>
            </a:r>
            <a:r>
              <a:rPr dirty="0" spc="105" i="1"/>
              <a:t> </a:t>
            </a:r>
            <a:r>
              <a:rPr dirty="0" spc="-50" i="1"/>
              <a:t>a</a:t>
            </a:r>
            <a:r>
              <a:rPr dirty="0" spc="-50"/>
              <a:t> </a:t>
            </a:r>
            <a:r>
              <a:rPr dirty="0"/>
              <a:t>beneﬁt</a:t>
            </a:r>
            <a:r>
              <a:rPr dirty="0" spc="155"/>
              <a:t> </a:t>
            </a:r>
            <a:r>
              <a:rPr dirty="0"/>
              <a:t>ten</a:t>
            </a:r>
            <a:r>
              <a:rPr dirty="0" spc="160"/>
              <a:t> </a:t>
            </a:r>
            <a:r>
              <a:rPr dirty="0"/>
              <a:t>times</a:t>
            </a:r>
            <a:r>
              <a:rPr dirty="0" spc="155"/>
              <a:t> </a:t>
            </a:r>
            <a:r>
              <a:rPr dirty="0"/>
              <a:t>greater</a:t>
            </a:r>
            <a:r>
              <a:rPr dirty="0" spc="160"/>
              <a:t> </a:t>
            </a:r>
            <a:r>
              <a:rPr dirty="0"/>
              <a:t>than</a:t>
            </a:r>
            <a:r>
              <a:rPr dirty="0" spc="155"/>
              <a:t> </a:t>
            </a:r>
            <a:r>
              <a:rPr dirty="0" spc="-50"/>
              <a:t>a </a:t>
            </a:r>
            <a:r>
              <a:rPr dirty="0" spc="95"/>
              <a:t>predecessor</a:t>
            </a:r>
            <a:r>
              <a:rPr dirty="0" spc="285"/>
              <a:t> </a:t>
            </a:r>
            <a:r>
              <a:rPr dirty="0"/>
              <a:t>or</a:t>
            </a:r>
            <a:r>
              <a:rPr dirty="0" spc="285"/>
              <a:t> </a:t>
            </a:r>
            <a:r>
              <a:rPr dirty="0"/>
              <a:t>substitutes</a:t>
            </a:r>
            <a:r>
              <a:rPr dirty="0" spc="280"/>
              <a:t> </a:t>
            </a:r>
            <a:r>
              <a:rPr dirty="0" spc="-25"/>
              <a:t>to </a:t>
            </a:r>
            <a:r>
              <a:rPr dirty="0"/>
              <a:t>gain</a:t>
            </a:r>
            <a:r>
              <a:rPr dirty="0" spc="145"/>
              <a:t> </a:t>
            </a:r>
            <a:r>
              <a:rPr dirty="0" spc="60"/>
              <a:t>widespread</a:t>
            </a:r>
            <a:r>
              <a:rPr dirty="0" spc="145"/>
              <a:t> </a:t>
            </a:r>
            <a:r>
              <a:rPr dirty="0" spc="-10"/>
              <a:t>adoption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6451" y="626712"/>
            <a:ext cx="854799" cy="813024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1264376" y="2072625"/>
            <a:ext cx="1236980" cy="1864995"/>
            <a:chOff x="1264376" y="2072625"/>
            <a:chExt cx="1236980" cy="1864995"/>
          </a:xfrm>
        </p:grpSpPr>
        <p:sp>
          <p:nvSpPr>
            <p:cNvPr id="9" name="object 9" descr=""/>
            <p:cNvSpPr/>
            <p:nvPr/>
          </p:nvSpPr>
          <p:spPr>
            <a:xfrm>
              <a:off x="1278642" y="2839671"/>
              <a:ext cx="1208405" cy="1083945"/>
            </a:xfrm>
            <a:custGeom>
              <a:avLst/>
              <a:gdLst/>
              <a:ahLst/>
              <a:cxnLst/>
              <a:rect l="l" t="t" r="r" b="b"/>
              <a:pathLst>
                <a:path w="1208405" h="1083945">
                  <a:moveTo>
                    <a:pt x="977371" y="1083897"/>
                  </a:moveTo>
                  <a:lnTo>
                    <a:pt x="230726" y="1083897"/>
                  </a:lnTo>
                  <a:lnTo>
                    <a:pt x="0" y="414011"/>
                  </a:lnTo>
                  <a:lnTo>
                    <a:pt x="604048" y="0"/>
                  </a:lnTo>
                  <a:lnTo>
                    <a:pt x="1208097" y="414011"/>
                  </a:lnTo>
                  <a:lnTo>
                    <a:pt x="977371" y="1083897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78664" y="2839799"/>
              <a:ext cx="1208405" cy="1083945"/>
            </a:xfrm>
            <a:custGeom>
              <a:avLst/>
              <a:gdLst/>
              <a:ahLst/>
              <a:cxnLst/>
              <a:rect l="l" t="t" r="r" b="b"/>
              <a:pathLst>
                <a:path w="1208405" h="1083945">
                  <a:moveTo>
                    <a:pt x="604031" y="561000"/>
                  </a:moveTo>
                  <a:lnTo>
                    <a:pt x="604031" y="0"/>
                  </a:lnTo>
                </a:path>
                <a:path w="1208405" h="1083945">
                  <a:moveTo>
                    <a:pt x="606600" y="566482"/>
                  </a:moveTo>
                  <a:lnTo>
                    <a:pt x="0" y="414082"/>
                  </a:lnTo>
                </a:path>
                <a:path w="1208405" h="1083945">
                  <a:moveTo>
                    <a:pt x="611702" y="569231"/>
                  </a:moveTo>
                  <a:lnTo>
                    <a:pt x="977402" y="1083431"/>
                  </a:lnTo>
                </a:path>
                <a:path w="1208405" h="1083945">
                  <a:moveTo>
                    <a:pt x="606629" y="563707"/>
                  </a:moveTo>
                  <a:lnTo>
                    <a:pt x="230729" y="1083307"/>
                  </a:lnTo>
                </a:path>
                <a:path w="1208405" h="1083945">
                  <a:moveTo>
                    <a:pt x="595090" y="575992"/>
                  </a:moveTo>
                  <a:lnTo>
                    <a:pt x="1208290" y="413692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477449" y="2091675"/>
              <a:ext cx="859155" cy="1742439"/>
            </a:xfrm>
            <a:custGeom>
              <a:avLst/>
              <a:gdLst/>
              <a:ahLst/>
              <a:cxnLst/>
              <a:rect l="l" t="t" r="r" b="b"/>
              <a:pathLst>
                <a:path w="859155" h="1742439">
                  <a:moveTo>
                    <a:pt x="644799" y="1681199"/>
                  </a:moveTo>
                  <a:lnTo>
                    <a:pt x="858774" y="1218324"/>
                  </a:lnTo>
                  <a:lnTo>
                    <a:pt x="408999" y="0"/>
                  </a:lnTo>
                  <a:lnTo>
                    <a:pt x="0" y="1215649"/>
                  </a:lnTo>
                  <a:lnTo>
                    <a:pt x="83499" y="1742374"/>
                  </a:lnTo>
                  <a:lnTo>
                    <a:pt x="644799" y="1681199"/>
                  </a:lnTo>
                  <a:close/>
                </a:path>
              </a:pathLst>
            </a:custGeom>
            <a:ln w="3809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8018" y="1297936"/>
            <a:ext cx="7404100" cy="24212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7620">
              <a:lnSpc>
                <a:spcPct val="114999"/>
              </a:lnSpc>
              <a:spcBef>
                <a:spcPts val="100"/>
              </a:spcBef>
            </a:pP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“As</a:t>
            </a:r>
            <a:r>
              <a:rPr dirty="0" sz="27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dirty="0" sz="2700" spc="17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120" i="1">
                <a:solidFill>
                  <a:srgbClr val="B7B7B7"/>
                </a:solidFill>
                <a:latin typeface="Calibri"/>
                <a:cs typeface="Calibri"/>
              </a:rPr>
              <a:t>good</a:t>
            </a:r>
            <a:r>
              <a:rPr dirty="0" sz="2700" spc="1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rule</a:t>
            </a:r>
            <a:r>
              <a:rPr dirty="0" sz="2700" spc="17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of</a:t>
            </a:r>
            <a:r>
              <a:rPr dirty="0" sz="2700" spc="1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thumb,</a:t>
            </a:r>
            <a:r>
              <a:rPr dirty="0" sz="2700" spc="17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proprietary</a:t>
            </a:r>
            <a:r>
              <a:rPr dirty="0" sz="2700" spc="17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-10" i="1">
                <a:solidFill>
                  <a:srgbClr val="B7B7B7"/>
                </a:solidFill>
                <a:latin typeface="Calibri"/>
                <a:cs typeface="Calibri"/>
              </a:rPr>
              <a:t>technology</a:t>
            </a:r>
            <a:r>
              <a:rPr dirty="0" sz="2700" spc="-1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60" i="1">
                <a:solidFill>
                  <a:srgbClr val="B7B7B7"/>
                </a:solidFill>
                <a:latin typeface="Calibri"/>
                <a:cs typeface="Calibri"/>
              </a:rPr>
              <a:t>must</a:t>
            </a:r>
            <a:r>
              <a:rPr dirty="0" sz="27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130" i="1">
                <a:solidFill>
                  <a:srgbClr val="B7B7B7"/>
                </a:solidFill>
                <a:latin typeface="Calibri"/>
                <a:cs typeface="Calibri"/>
              </a:rPr>
              <a:t>be</a:t>
            </a:r>
            <a:r>
              <a:rPr dirty="0" sz="2700" spc="1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80" b="1" i="1">
                <a:solidFill>
                  <a:srgbClr val="B7B7B7"/>
                </a:solidFill>
                <a:latin typeface="Calibri"/>
                <a:cs typeface="Calibri"/>
              </a:rPr>
              <a:t>at</a:t>
            </a:r>
            <a:r>
              <a:rPr dirty="0" sz="2700" spc="135" b="1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145" b="1" i="1">
                <a:solidFill>
                  <a:srgbClr val="B7B7B7"/>
                </a:solidFill>
                <a:latin typeface="Calibri"/>
                <a:cs typeface="Calibri"/>
              </a:rPr>
              <a:t>least</a:t>
            </a:r>
            <a:r>
              <a:rPr dirty="0" sz="2700" spc="140" b="1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130" b="1" i="1">
                <a:solidFill>
                  <a:srgbClr val="B7B7B7"/>
                </a:solidFill>
                <a:latin typeface="Calibri"/>
                <a:cs typeface="Calibri"/>
              </a:rPr>
              <a:t>10</a:t>
            </a:r>
            <a:r>
              <a:rPr dirty="0" sz="2700" spc="140" b="1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180" b="1" i="1">
                <a:solidFill>
                  <a:srgbClr val="B7B7B7"/>
                </a:solidFill>
                <a:latin typeface="Calibri"/>
                <a:cs typeface="Calibri"/>
              </a:rPr>
              <a:t>times</a:t>
            </a:r>
            <a:r>
              <a:rPr dirty="0" sz="2700" spc="135" b="1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150" b="1" i="1">
                <a:solidFill>
                  <a:srgbClr val="B7B7B7"/>
                </a:solidFill>
                <a:latin typeface="Calibri"/>
                <a:cs typeface="Calibri"/>
              </a:rPr>
              <a:t>better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than</a:t>
            </a:r>
            <a:r>
              <a:rPr dirty="0" sz="2700" spc="14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its</a:t>
            </a:r>
            <a:r>
              <a:rPr dirty="0" sz="2700" spc="1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90" i="1">
                <a:solidFill>
                  <a:srgbClr val="B7B7B7"/>
                </a:solidFill>
                <a:latin typeface="Calibri"/>
                <a:cs typeface="Calibri"/>
              </a:rPr>
              <a:t>closest</a:t>
            </a:r>
            <a:r>
              <a:rPr dirty="0" sz="2700" spc="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substitute</a:t>
            </a:r>
            <a:r>
              <a:rPr dirty="0" sz="2700" spc="1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in</a:t>
            </a:r>
            <a:r>
              <a:rPr dirty="0" sz="2700" spc="18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140" i="1">
                <a:solidFill>
                  <a:srgbClr val="B7B7B7"/>
                </a:solidFill>
                <a:latin typeface="Calibri"/>
                <a:cs typeface="Calibri"/>
              </a:rPr>
              <a:t>some</a:t>
            </a:r>
            <a:r>
              <a:rPr dirty="0" sz="2700" spc="1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important</a:t>
            </a:r>
            <a:r>
              <a:rPr dirty="0" sz="2700" spc="18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55" i="1">
                <a:solidFill>
                  <a:srgbClr val="B7B7B7"/>
                </a:solidFill>
                <a:latin typeface="Calibri"/>
                <a:cs typeface="Calibri"/>
              </a:rPr>
              <a:t>dimension</a:t>
            </a:r>
            <a:r>
              <a:rPr dirty="0" sz="2700" spc="1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to</a:t>
            </a:r>
            <a:r>
              <a:rPr dirty="0" sz="2700" spc="18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lead</a:t>
            </a:r>
            <a:r>
              <a:rPr dirty="0" sz="2700" spc="18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-25" i="1">
                <a:solidFill>
                  <a:srgbClr val="B7B7B7"/>
                </a:solidFill>
                <a:latin typeface="Calibri"/>
                <a:cs typeface="Calibri"/>
              </a:rPr>
              <a:t>to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dirty="0" sz="2700" spc="1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real</a:t>
            </a:r>
            <a:r>
              <a:rPr dirty="0" sz="2700" spc="1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50" i="1">
                <a:solidFill>
                  <a:srgbClr val="B7B7B7"/>
                </a:solidFill>
                <a:latin typeface="Calibri"/>
                <a:cs typeface="Calibri"/>
              </a:rPr>
              <a:t>monopolistic</a:t>
            </a:r>
            <a:r>
              <a:rPr dirty="0" sz="2700" spc="1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-10" i="1">
                <a:solidFill>
                  <a:srgbClr val="B7B7B7"/>
                </a:solidFill>
                <a:latin typeface="Calibri"/>
                <a:cs typeface="Calibri"/>
              </a:rPr>
              <a:t>advantage.”</a:t>
            </a:r>
            <a:endParaRPr sz="2700">
              <a:latin typeface="Calibri"/>
              <a:cs typeface="Calibri"/>
            </a:endParaRPr>
          </a:p>
          <a:p>
            <a:pPr algn="ctr" marL="4445">
              <a:lnSpc>
                <a:spcPct val="100000"/>
              </a:lnSpc>
              <a:spcBef>
                <a:spcPts val="475"/>
              </a:spcBef>
            </a:pPr>
            <a:r>
              <a:rPr dirty="0" sz="2900" spc="-815">
                <a:solidFill>
                  <a:srgbClr val="FF595E"/>
                </a:solidFill>
              </a:rPr>
              <a:t>—</a:t>
            </a:r>
            <a:r>
              <a:rPr dirty="0" sz="2900" spc="-455">
                <a:solidFill>
                  <a:srgbClr val="FF595E"/>
                </a:solidFill>
              </a:rPr>
              <a:t>PETER</a:t>
            </a:r>
            <a:r>
              <a:rPr dirty="0" sz="2900" spc="-190">
                <a:solidFill>
                  <a:srgbClr val="FF595E"/>
                </a:solidFill>
              </a:rPr>
              <a:t> </a:t>
            </a:r>
            <a:r>
              <a:rPr dirty="0" sz="2900" spc="-355">
                <a:solidFill>
                  <a:srgbClr val="FF595E"/>
                </a:solidFill>
              </a:rPr>
              <a:t>THIEL</a:t>
            </a:r>
            <a:endParaRPr sz="29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430"/>
              <a:t>NETWORK</a:t>
            </a:r>
            <a:r>
              <a:rPr dirty="0" spc="-470"/>
              <a:t> </a:t>
            </a:r>
            <a:r>
              <a:rPr dirty="0" spc="-915"/>
              <a:t>EFFECTS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890875" y="2391593"/>
            <a:ext cx="4379595" cy="170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2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0" i="1">
                <a:solidFill>
                  <a:srgbClr val="FFFFFF"/>
                </a:solidFill>
                <a:latin typeface="Calibri"/>
                <a:cs typeface="Calibri"/>
              </a:rPr>
              <a:t>phenomena</a:t>
            </a:r>
            <a:r>
              <a:rPr dirty="0" sz="2400" spc="2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whereby</a:t>
            </a:r>
            <a:r>
              <a:rPr dirty="0" sz="2400" spc="2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5" i="1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dirty="0" sz="2400" spc="6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additional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5" i="1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adds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disproportionately</a:t>
            </a:r>
            <a:r>
              <a:rPr dirty="0" sz="2400" spc="3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dirty="0" sz="2400" spc="3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dirty="0" sz="2400" spc="6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utility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184677" y="2611694"/>
            <a:ext cx="1492250" cy="1449705"/>
            <a:chOff x="1184677" y="2611694"/>
            <a:chExt cx="1492250" cy="1449705"/>
          </a:xfrm>
        </p:grpSpPr>
        <p:sp>
          <p:nvSpPr>
            <p:cNvPr id="8" name="object 8" descr=""/>
            <p:cNvSpPr/>
            <p:nvPr/>
          </p:nvSpPr>
          <p:spPr>
            <a:xfrm>
              <a:off x="1184668" y="2611704"/>
              <a:ext cx="432434" cy="1449705"/>
            </a:xfrm>
            <a:custGeom>
              <a:avLst/>
              <a:gdLst/>
              <a:ahLst/>
              <a:cxnLst/>
              <a:rect l="l" t="t" r="r" b="b"/>
              <a:pathLst>
                <a:path w="432434" h="1449704">
                  <a:moveTo>
                    <a:pt x="431507" y="216331"/>
                  </a:moveTo>
                  <a:lnTo>
                    <a:pt x="427012" y="168363"/>
                  </a:lnTo>
                  <a:lnTo>
                    <a:pt x="411949" y="122123"/>
                  </a:lnTo>
                  <a:lnTo>
                    <a:pt x="386105" y="79489"/>
                  </a:lnTo>
                  <a:lnTo>
                    <a:pt x="356870" y="48869"/>
                  </a:lnTo>
                  <a:lnTo>
                    <a:pt x="322529" y="25031"/>
                  </a:lnTo>
                  <a:lnTo>
                    <a:pt x="284149" y="8559"/>
                  </a:lnTo>
                  <a:lnTo>
                    <a:pt x="242773" y="38"/>
                  </a:lnTo>
                  <a:lnTo>
                    <a:pt x="200367" y="0"/>
                  </a:lnTo>
                  <a:lnTo>
                    <a:pt x="158953" y="8318"/>
                  </a:lnTo>
                  <a:lnTo>
                    <a:pt x="119722" y="24625"/>
                  </a:lnTo>
                  <a:lnTo>
                    <a:pt x="83845" y="48590"/>
                  </a:lnTo>
                  <a:lnTo>
                    <a:pt x="48374" y="84963"/>
                  </a:lnTo>
                  <a:lnTo>
                    <a:pt x="22555" y="127012"/>
                  </a:lnTo>
                  <a:lnTo>
                    <a:pt x="6616" y="172897"/>
                  </a:lnTo>
                  <a:lnTo>
                    <a:pt x="787" y="220751"/>
                  </a:lnTo>
                  <a:lnTo>
                    <a:pt x="5295" y="268719"/>
                  </a:lnTo>
                  <a:lnTo>
                    <a:pt x="20358" y="314947"/>
                  </a:lnTo>
                  <a:lnTo>
                    <a:pt x="46202" y="357593"/>
                  </a:lnTo>
                  <a:lnTo>
                    <a:pt x="81026" y="392887"/>
                  </a:lnTo>
                  <a:lnTo>
                    <a:pt x="121653" y="418198"/>
                  </a:lnTo>
                  <a:lnTo>
                    <a:pt x="166281" y="433336"/>
                  </a:lnTo>
                  <a:lnTo>
                    <a:pt x="213093" y="438124"/>
                  </a:lnTo>
                  <a:lnTo>
                    <a:pt x="260261" y="432371"/>
                  </a:lnTo>
                  <a:lnTo>
                    <a:pt x="305981" y="415886"/>
                  </a:lnTo>
                  <a:lnTo>
                    <a:pt x="348449" y="388493"/>
                  </a:lnTo>
                  <a:lnTo>
                    <a:pt x="383921" y="352120"/>
                  </a:lnTo>
                  <a:lnTo>
                    <a:pt x="409740" y="310057"/>
                  </a:lnTo>
                  <a:lnTo>
                    <a:pt x="425678" y="264185"/>
                  </a:lnTo>
                  <a:lnTo>
                    <a:pt x="431507" y="216331"/>
                  </a:lnTo>
                  <a:close/>
                </a:path>
                <a:path w="432434" h="1449704">
                  <a:moveTo>
                    <a:pt x="432308" y="1210818"/>
                  </a:moveTo>
                  <a:lnTo>
                    <a:pt x="424027" y="1168819"/>
                  </a:lnTo>
                  <a:lnTo>
                    <a:pt x="407873" y="1129677"/>
                  </a:lnTo>
                  <a:lnTo>
                    <a:pt x="384416" y="1094460"/>
                  </a:lnTo>
                  <a:lnTo>
                    <a:pt x="354253" y="1064260"/>
                  </a:lnTo>
                  <a:lnTo>
                    <a:pt x="318731" y="1040612"/>
                  </a:lnTo>
                  <a:lnTo>
                    <a:pt x="279603" y="1024547"/>
                  </a:lnTo>
                  <a:lnTo>
                    <a:pt x="238074" y="1016419"/>
                  </a:lnTo>
                  <a:lnTo>
                    <a:pt x="195300" y="1016571"/>
                  </a:lnTo>
                  <a:lnTo>
                    <a:pt x="146291" y="1027379"/>
                  </a:lnTo>
                  <a:lnTo>
                    <a:pt x="102362" y="1048334"/>
                  </a:lnTo>
                  <a:lnTo>
                    <a:pt x="64693" y="1078001"/>
                  </a:lnTo>
                  <a:lnTo>
                    <a:pt x="34442" y="1114958"/>
                  </a:lnTo>
                  <a:lnTo>
                    <a:pt x="12801" y="1157770"/>
                  </a:lnTo>
                  <a:lnTo>
                    <a:pt x="927" y="1205001"/>
                  </a:lnTo>
                  <a:lnTo>
                    <a:pt x="0" y="1255217"/>
                  </a:lnTo>
                  <a:lnTo>
                    <a:pt x="10490" y="1304264"/>
                  </a:lnTo>
                  <a:lnTo>
                    <a:pt x="31140" y="1348143"/>
                  </a:lnTo>
                  <a:lnTo>
                    <a:pt x="60528" y="1385722"/>
                  </a:lnTo>
                  <a:lnTo>
                    <a:pt x="97231" y="1415796"/>
                  </a:lnTo>
                  <a:lnTo>
                    <a:pt x="139827" y="1437233"/>
                  </a:lnTo>
                  <a:lnTo>
                    <a:pt x="186893" y="1448841"/>
                  </a:lnTo>
                  <a:lnTo>
                    <a:pt x="237007" y="1449463"/>
                  </a:lnTo>
                  <a:lnTo>
                    <a:pt x="286016" y="1438656"/>
                  </a:lnTo>
                  <a:lnTo>
                    <a:pt x="329946" y="1417701"/>
                  </a:lnTo>
                  <a:lnTo>
                    <a:pt x="367614" y="1388033"/>
                  </a:lnTo>
                  <a:lnTo>
                    <a:pt x="397852" y="1351076"/>
                  </a:lnTo>
                  <a:lnTo>
                    <a:pt x="419506" y="1308265"/>
                  </a:lnTo>
                  <a:lnTo>
                    <a:pt x="431380" y="1261033"/>
                  </a:lnTo>
                  <a:lnTo>
                    <a:pt x="432308" y="12108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232348" y="3132598"/>
              <a:ext cx="434975" cy="435609"/>
            </a:xfrm>
            <a:custGeom>
              <a:avLst/>
              <a:gdLst/>
              <a:ahLst/>
              <a:cxnLst/>
              <a:rect l="l" t="t" r="r" b="b"/>
              <a:pathLst>
                <a:path w="434975" h="435610">
                  <a:moveTo>
                    <a:pt x="217349" y="434999"/>
                  </a:moveTo>
                  <a:lnTo>
                    <a:pt x="167513" y="429255"/>
                  </a:lnTo>
                  <a:lnTo>
                    <a:pt x="121764" y="412893"/>
                  </a:lnTo>
                  <a:lnTo>
                    <a:pt x="81408" y="387217"/>
                  </a:lnTo>
                  <a:lnTo>
                    <a:pt x="47749" y="353535"/>
                  </a:lnTo>
                  <a:lnTo>
                    <a:pt x="22091" y="313151"/>
                  </a:lnTo>
                  <a:lnTo>
                    <a:pt x="5740" y="267370"/>
                  </a:lnTo>
                  <a:lnTo>
                    <a:pt x="0" y="217499"/>
                  </a:lnTo>
                  <a:lnTo>
                    <a:pt x="5740" y="167629"/>
                  </a:lnTo>
                  <a:lnTo>
                    <a:pt x="22091" y="121848"/>
                  </a:lnTo>
                  <a:lnTo>
                    <a:pt x="47749" y="81464"/>
                  </a:lnTo>
                  <a:lnTo>
                    <a:pt x="81408" y="47782"/>
                  </a:lnTo>
                  <a:lnTo>
                    <a:pt x="121764" y="22106"/>
                  </a:lnTo>
                  <a:lnTo>
                    <a:pt x="167513" y="5744"/>
                  </a:lnTo>
                  <a:lnTo>
                    <a:pt x="217349" y="0"/>
                  </a:lnTo>
                  <a:lnTo>
                    <a:pt x="259950" y="4217"/>
                  </a:lnTo>
                  <a:lnTo>
                    <a:pt x="300526" y="16556"/>
                  </a:lnTo>
                  <a:lnTo>
                    <a:pt x="337935" y="36542"/>
                  </a:lnTo>
                  <a:lnTo>
                    <a:pt x="371039" y="63704"/>
                  </a:lnTo>
                  <a:lnTo>
                    <a:pt x="398182" y="96830"/>
                  </a:lnTo>
                  <a:lnTo>
                    <a:pt x="418155" y="134266"/>
                  </a:lnTo>
                  <a:lnTo>
                    <a:pt x="430485" y="174869"/>
                  </a:lnTo>
                  <a:lnTo>
                    <a:pt x="434699" y="217499"/>
                  </a:lnTo>
                  <a:lnTo>
                    <a:pt x="428959" y="267370"/>
                  </a:lnTo>
                  <a:lnTo>
                    <a:pt x="412608" y="313151"/>
                  </a:lnTo>
                  <a:lnTo>
                    <a:pt x="386950" y="353535"/>
                  </a:lnTo>
                  <a:lnTo>
                    <a:pt x="353291" y="387217"/>
                  </a:lnTo>
                  <a:lnTo>
                    <a:pt x="312934" y="412893"/>
                  </a:lnTo>
                  <a:lnTo>
                    <a:pt x="267186" y="429255"/>
                  </a:lnTo>
                  <a:lnTo>
                    <a:pt x="217349" y="434999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232348" y="3132598"/>
              <a:ext cx="434975" cy="435609"/>
            </a:xfrm>
            <a:custGeom>
              <a:avLst/>
              <a:gdLst/>
              <a:ahLst/>
              <a:cxnLst/>
              <a:rect l="l" t="t" r="r" b="b"/>
              <a:pathLst>
                <a:path w="434975" h="435610">
                  <a:moveTo>
                    <a:pt x="0" y="217499"/>
                  </a:moveTo>
                  <a:lnTo>
                    <a:pt x="5740" y="167629"/>
                  </a:lnTo>
                  <a:lnTo>
                    <a:pt x="22091" y="121848"/>
                  </a:lnTo>
                  <a:lnTo>
                    <a:pt x="47749" y="81464"/>
                  </a:lnTo>
                  <a:lnTo>
                    <a:pt x="81408" y="47782"/>
                  </a:lnTo>
                  <a:lnTo>
                    <a:pt x="121764" y="22106"/>
                  </a:lnTo>
                  <a:lnTo>
                    <a:pt x="167513" y="5744"/>
                  </a:lnTo>
                  <a:lnTo>
                    <a:pt x="217349" y="0"/>
                  </a:lnTo>
                  <a:lnTo>
                    <a:pt x="259950" y="4217"/>
                  </a:lnTo>
                  <a:lnTo>
                    <a:pt x="300526" y="16556"/>
                  </a:lnTo>
                  <a:lnTo>
                    <a:pt x="337935" y="36542"/>
                  </a:lnTo>
                  <a:lnTo>
                    <a:pt x="371039" y="63704"/>
                  </a:lnTo>
                  <a:lnTo>
                    <a:pt x="398182" y="96830"/>
                  </a:lnTo>
                  <a:lnTo>
                    <a:pt x="418155" y="134266"/>
                  </a:lnTo>
                  <a:lnTo>
                    <a:pt x="430485" y="174869"/>
                  </a:lnTo>
                  <a:lnTo>
                    <a:pt x="434699" y="217499"/>
                  </a:lnTo>
                  <a:lnTo>
                    <a:pt x="428959" y="267370"/>
                  </a:lnTo>
                  <a:lnTo>
                    <a:pt x="412608" y="313151"/>
                  </a:lnTo>
                  <a:lnTo>
                    <a:pt x="386950" y="353535"/>
                  </a:lnTo>
                  <a:lnTo>
                    <a:pt x="353291" y="387217"/>
                  </a:lnTo>
                  <a:lnTo>
                    <a:pt x="312934" y="412893"/>
                  </a:lnTo>
                  <a:lnTo>
                    <a:pt x="267186" y="429255"/>
                  </a:lnTo>
                  <a:lnTo>
                    <a:pt x="217349" y="434999"/>
                  </a:lnTo>
                  <a:lnTo>
                    <a:pt x="167513" y="429255"/>
                  </a:lnTo>
                  <a:lnTo>
                    <a:pt x="121764" y="412893"/>
                  </a:lnTo>
                  <a:lnTo>
                    <a:pt x="81408" y="387217"/>
                  </a:lnTo>
                  <a:lnTo>
                    <a:pt x="47749" y="353535"/>
                  </a:lnTo>
                  <a:lnTo>
                    <a:pt x="22091" y="313151"/>
                  </a:lnTo>
                  <a:lnTo>
                    <a:pt x="5740" y="267370"/>
                  </a:lnTo>
                  <a:lnTo>
                    <a:pt x="0" y="217499"/>
                  </a:lnTo>
                  <a:close/>
                </a:path>
              </a:pathLst>
            </a:custGeom>
            <a:ln w="1904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14547" y="2852086"/>
              <a:ext cx="681990" cy="970915"/>
            </a:xfrm>
            <a:custGeom>
              <a:avLst/>
              <a:gdLst/>
              <a:ahLst/>
              <a:cxnLst/>
              <a:rect l="l" t="t" r="r" b="b"/>
              <a:pathLst>
                <a:path w="681989" h="970914">
                  <a:moveTo>
                    <a:pt x="0" y="0"/>
                  </a:moveTo>
                  <a:lnTo>
                    <a:pt x="681599" y="344099"/>
                  </a:lnTo>
                </a:path>
                <a:path w="681989" h="970914">
                  <a:moveTo>
                    <a:pt x="2430" y="970428"/>
                  </a:moveTo>
                  <a:lnTo>
                    <a:pt x="681330" y="651828"/>
                  </a:lnTo>
                </a:path>
              </a:pathLst>
            </a:custGeom>
            <a:ln w="38099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374277" y="3048664"/>
              <a:ext cx="5715" cy="579755"/>
            </a:xfrm>
            <a:custGeom>
              <a:avLst/>
              <a:gdLst/>
              <a:ahLst/>
              <a:cxnLst/>
              <a:rect l="l" t="t" r="r" b="b"/>
              <a:pathLst>
                <a:path w="5715" h="579754">
                  <a:moveTo>
                    <a:pt x="5699" y="57959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9624" y="152400"/>
            <a:ext cx="7384749" cy="48387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445"/>
              <a:t>CHURN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890875" y="2620193"/>
            <a:ext cx="3213100" cy="128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7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dirty="0" sz="2400" spc="8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7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5" i="1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dirty="0" sz="2400" spc="8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35" i="1">
                <a:solidFill>
                  <a:srgbClr val="FFFFFF"/>
                </a:solidFill>
                <a:latin typeface="Calibri"/>
                <a:cs typeface="Calibri"/>
              </a:rPr>
              <a:t>attrition,</a:t>
            </a:r>
            <a:r>
              <a:rPr dirty="0" sz="2400" spc="-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dirty="0" sz="2400" spc="1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expressed</a:t>
            </a:r>
            <a:r>
              <a:rPr dirty="0" sz="2400" spc="11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2400" spc="1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0" i="1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400" spc="45" i="1">
                <a:solidFill>
                  <a:srgbClr val="FFFFFF"/>
                </a:solidFill>
                <a:latin typeface="Calibri"/>
                <a:cs typeface="Calibri"/>
              </a:rPr>
              <a:t>percentage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906225" y="2341975"/>
            <a:ext cx="1953260" cy="2041525"/>
            <a:chOff x="906225" y="2341975"/>
            <a:chExt cx="1953260" cy="2041525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6225" y="2341975"/>
              <a:ext cx="1953149" cy="20414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093935" y="2533780"/>
              <a:ext cx="1469390" cy="394335"/>
            </a:xfrm>
            <a:custGeom>
              <a:avLst/>
              <a:gdLst/>
              <a:ahLst/>
              <a:cxnLst/>
              <a:rect l="l" t="t" r="r" b="b"/>
              <a:pathLst>
                <a:path w="1469389" h="394335">
                  <a:moveTo>
                    <a:pt x="734549" y="394199"/>
                  </a:moveTo>
                  <a:lnTo>
                    <a:pt x="663807" y="393297"/>
                  </a:lnTo>
                  <a:lnTo>
                    <a:pt x="594968" y="390645"/>
                  </a:lnTo>
                  <a:lnTo>
                    <a:pt x="528339" y="386327"/>
                  </a:lnTo>
                  <a:lnTo>
                    <a:pt x="464228" y="380424"/>
                  </a:lnTo>
                  <a:lnTo>
                    <a:pt x="402943" y="373019"/>
                  </a:lnTo>
                  <a:lnTo>
                    <a:pt x="344792" y="364196"/>
                  </a:lnTo>
                  <a:lnTo>
                    <a:pt x="290082" y="354036"/>
                  </a:lnTo>
                  <a:lnTo>
                    <a:pt x="239122" y="342622"/>
                  </a:lnTo>
                  <a:lnTo>
                    <a:pt x="192219" y="330036"/>
                  </a:lnTo>
                  <a:lnTo>
                    <a:pt x="149682" y="316362"/>
                  </a:lnTo>
                  <a:lnTo>
                    <a:pt x="111817" y="301682"/>
                  </a:lnTo>
                  <a:lnTo>
                    <a:pt x="51338" y="269634"/>
                  </a:lnTo>
                  <a:lnTo>
                    <a:pt x="13245" y="234553"/>
                  </a:lnTo>
                  <a:lnTo>
                    <a:pt x="0" y="197099"/>
                  </a:lnTo>
                  <a:lnTo>
                    <a:pt x="3362" y="178117"/>
                  </a:lnTo>
                  <a:lnTo>
                    <a:pt x="29339" y="141767"/>
                  </a:lnTo>
                  <a:lnTo>
                    <a:pt x="78933" y="108120"/>
                  </a:lnTo>
                  <a:lnTo>
                    <a:pt x="149682" y="77837"/>
                  </a:lnTo>
                  <a:lnTo>
                    <a:pt x="192219" y="64163"/>
                  </a:lnTo>
                  <a:lnTo>
                    <a:pt x="239122" y="51577"/>
                  </a:lnTo>
                  <a:lnTo>
                    <a:pt x="290082" y="40163"/>
                  </a:lnTo>
                  <a:lnTo>
                    <a:pt x="344792" y="30003"/>
                  </a:lnTo>
                  <a:lnTo>
                    <a:pt x="402943" y="21180"/>
                  </a:lnTo>
                  <a:lnTo>
                    <a:pt x="464228" y="13775"/>
                  </a:lnTo>
                  <a:lnTo>
                    <a:pt x="528339" y="7872"/>
                  </a:lnTo>
                  <a:lnTo>
                    <a:pt x="594968" y="3554"/>
                  </a:lnTo>
                  <a:lnTo>
                    <a:pt x="663807" y="902"/>
                  </a:lnTo>
                  <a:lnTo>
                    <a:pt x="734549" y="0"/>
                  </a:lnTo>
                  <a:lnTo>
                    <a:pt x="805292" y="902"/>
                  </a:lnTo>
                  <a:lnTo>
                    <a:pt x="874131" y="3554"/>
                  </a:lnTo>
                  <a:lnTo>
                    <a:pt x="940760" y="7872"/>
                  </a:lnTo>
                  <a:lnTo>
                    <a:pt x="1004871" y="13775"/>
                  </a:lnTo>
                  <a:lnTo>
                    <a:pt x="1066156" y="21180"/>
                  </a:lnTo>
                  <a:lnTo>
                    <a:pt x="1124307" y="30003"/>
                  </a:lnTo>
                  <a:lnTo>
                    <a:pt x="1179017" y="40163"/>
                  </a:lnTo>
                  <a:lnTo>
                    <a:pt x="1229977" y="51577"/>
                  </a:lnTo>
                  <a:lnTo>
                    <a:pt x="1276880" y="64163"/>
                  </a:lnTo>
                  <a:lnTo>
                    <a:pt x="1319417" y="77837"/>
                  </a:lnTo>
                  <a:lnTo>
                    <a:pt x="1357282" y="92517"/>
                  </a:lnTo>
                  <a:lnTo>
                    <a:pt x="1417761" y="124565"/>
                  </a:lnTo>
                  <a:lnTo>
                    <a:pt x="1455854" y="159646"/>
                  </a:lnTo>
                  <a:lnTo>
                    <a:pt x="1469099" y="197099"/>
                  </a:lnTo>
                  <a:lnTo>
                    <a:pt x="1465737" y="216082"/>
                  </a:lnTo>
                  <a:lnTo>
                    <a:pt x="1439760" y="252432"/>
                  </a:lnTo>
                  <a:lnTo>
                    <a:pt x="1390166" y="286079"/>
                  </a:lnTo>
                  <a:lnTo>
                    <a:pt x="1319417" y="316362"/>
                  </a:lnTo>
                  <a:lnTo>
                    <a:pt x="1276880" y="330036"/>
                  </a:lnTo>
                  <a:lnTo>
                    <a:pt x="1229977" y="342622"/>
                  </a:lnTo>
                  <a:lnTo>
                    <a:pt x="1179017" y="354036"/>
                  </a:lnTo>
                  <a:lnTo>
                    <a:pt x="1124307" y="364196"/>
                  </a:lnTo>
                  <a:lnTo>
                    <a:pt x="1066156" y="373019"/>
                  </a:lnTo>
                  <a:lnTo>
                    <a:pt x="1004871" y="380424"/>
                  </a:lnTo>
                  <a:lnTo>
                    <a:pt x="940760" y="386327"/>
                  </a:lnTo>
                  <a:lnTo>
                    <a:pt x="874131" y="390645"/>
                  </a:lnTo>
                  <a:lnTo>
                    <a:pt x="805292" y="393297"/>
                  </a:lnTo>
                  <a:lnTo>
                    <a:pt x="734549" y="394199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68624" y="1183625"/>
            <a:ext cx="6371590" cy="2877820"/>
          </a:xfrm>
          <a:custGeom>
            <a:avLst/>
            <a:gdLst/>
            <a:ahLst/>
            <a:cxnLst/>
            <a:rect l="l" t="t" r="r" b="b"/>
            <a:pathLst>
              <a:path w="6371590" h="2877820">
                <a:moveTo>
                  <a:pt x="4499" y="2873099"/>
                </a:moveTo>
                <a:lnTo>
                  <a:pt x="0" y="0"/>
                </a:lnTo>
              </a:path>
              <a:path w="6371590" h="2877820">
                <a:moveTo>
                  <a:pt x="4499" y="2877299"/>
                </a:moveTo>
                <a:lnTo>
                  <a:pt x="6371099" y="2873099"/>
                </a:lnTo>
              </a:path>
            </a:pathLst>
          </a:custGeom>
          <a:ln w="9524">
            <a:solidFill>
              <a:srgbClr val="FCD94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646150" y="4231788"/>
            <a:ext cx="4210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35" i="1">
                <a:solidFill>
                  <a:srgbClr val="B7B7B7"/>
                </a:solidFill>
                <a:latin typeface="Calibri"/>
                <a:cs typeface="Calibri"/>
              </a:rPr>
              <a:t>2010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609800" y="4231788"/>
            <a:ext cx="4210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35" i="1">
                <a:solidFill>
                  <a:srgbClr val="B7B7B7"/>
                </a:solidFill>
                <a:latin typeface="Calibri"/>
                <a:cs typeface="Calibri"/>
              </a:rPr>
              <a:t>2012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524200" y="4231788"/>
            <a:ext cx="4210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35" i="1">
                <a:solidFill>
                  <a:srgbClr val="B7B7B7"/>
                </a:solidFill>
                <a:latin typeface="Calibri"/>
                <a:cs typeface="Calibri"/>
              </a:rPr>
              <a:t>2014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87851" y="4231788"/>
            <a:ext cx="4210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35" i="1">
                <a:solidFill>
                  <a:srgbClr val="B7B7B7"/>
                </a:solidFill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353000" y="4231788"/>
            <a:ext cx="4210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35" i="1">
                <a:solidFill>
                  <a:srgbClr val="B7B7B7"/>
                </a:solidFill>
                <a:latin typeface="Calibri"/>
                <a:cs typeface="Calibri"/>
              </a:rPr>
              <a:t>2018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365902" y="4231788"/>
            <a:ext cx="4210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35" i="1">
                <a:solidFill>
                  <a:srgbClr val="B7B7B7"/>
                </a:solidFill>
                <a:latin typeface="Calibri"/>
                <a:cs typeface="Calibri"/>
              </a:rPr>
              <a:t>2020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280302" y="4231788"/>
            <a:ext cx="4210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35" i="1">
                <a:solidFill>
                  <a:srgbClr val="B7B7B7"/>
                </a:solidFill>
                <a:latin typeface="Calibri"/>
                <a:cs typeface="Calibri"/>
              </a:rPr>
              <a:t>2022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22422" y="1231837"/>
            <a:ext cx="377825" cy="2255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 i="1">
                <a:solidFill>
                  <a:srgbClr val="B7B7B7"/>
                </a:solidFill>
                <a:latin typeface="Calibri"/>
                <a:cs typeface="Calibri"/>
              </a:rPr>
              <a:t>40M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25" i="1">
                <a:solidFill>
                  <a:srgbClr val="B7B7B7"/>
                </a:solidFill>
                <a:latin typeface="Calibri"/>
                <a:cs typeface="Calibri"/>
              </a:rPr>
              <a:t>30M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-25" i="1">
                <a:solidFill>
                  <a:srgbClr val="B7B7B7"/>
                </a:solidFill>
                <a:latin typeface="Calibri"/>
                <a:cs typeface="Calibri"/>
              </a:rPr>
              <a:t>20M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-25" i="1">
                <a:solidFill>
                  <a:srgbClr val="B7B7B7"/>
                </a:solidFill>
                <a:latin typeface="Calibri"/>
                <a:cs typeface="Calibri"/>
              </a:rPr>
              <a:t>10M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375871" y="3920173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i="1">
                <a:solidFill>
                  <a:srgbClr val="B7B7B7"/>
                </a:solidFill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228950" y="584115"/>
            <a:ext cx="2874010" cy="375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15"/>
              <a:t>#</a:t>
            </a:r>
            <a:r>
              <a:rPr dirty="0" sz="2300" spc="-120"/>
              <a:t> </a:t>
            </a:r>
            <a:r>
              <a:rPr dirty="0" sz="2300" spc="-300"/>
              <a:t>Non-</a:t>
            </a:r>
            <a:r>
              <a:rPr dirty="0" sz="2300" spc="-150"/>
              <a:t>zero</a:t>
            </a:r>
            <a:r>
              <a:rPr dirty="0" sz="2300" spc="-114"/>
              <a:t> </a:t>
            </a:r>
            <a:r>
              <a:rPr dirty="0" sz="2300" spc="-160"/>
              <a:t>bitcoin</a:t>
            </a:r>
            <a:r>
              <a:rPr dirty="0" sz="2300" spc="-114"/>
              <a:t> </a:t>
            </a:r>
            <a:r>
              <a:rPr dirty="0" sz="2300" spc="-165"/>
              <a:t>Addresses</a:t>
            </a:r>
            <a:endParaRPr sz="2300"/>
          </a:p>
        </p:txBody>
      </p:sp>
      <p:sp>
        <p:nvSpPr>
          <p:cNvPr id="13" name="object 13" descr=""/>
          <p:cNvSpPr/>
          <p:nvPr/>
        </p:nvSpPr>
        <p:spPr>
          <a:xfrm>
            <a:off x="1568624" y="1196500"/>
            <a:ext cx="6356350" cy="2860675"/>
          </a:xfrm>
          <a:custGeom>
            <a:avLst/>
            <a:gdLst/>
            <a:ahLst/>
            <a:cxnLst/>
            <a:rect l="l" t="t" r="r" b="b"/>
            <a:pathLst>
              <a:path w="6356350" h="2860675">
                <a:moveTo>
                  <a:pt x="0" y="2860109"/>
                </a:moveTo>
                <a:lnTo>
                  <a:pt x="65362" y="2859340"/>
                </a:lnTo>
                <a:lnTo>
                  <a:pt x="107237" y="2858876"/>
                </a:lnTo>
                <a:lnTo>
                  <a:pt x="154294" y="2858364"/>
                </a:lnTo>
                <a:lnTo>
                  <a:pt x="205826" y="2857808"/>
                </a:lnTo>
                <a:lnTo>
                  <a:pt x="261124" y="2857213"/>
                </a:lnTo>
                <a:lnTo>
                  <a:pt x="319479" y="2856583"/>
                </a:lnTo>
                <a:lnTo>
                  <a:pt x="380182" y="2855921"/>
                </a:lnTo>
                <a:lnTo>
                  <a:pt x="442524" y="2855231"/>
                </a:lnTo>
                <a:lnTo>
                  <a:pt x="505797" y="2854519"/>
                </a:lnTo>
                <a:lnTo>
                  <a:pt x="569292" y="2853787"/>
                </a:lnTo>
                <a:lnTo>
                  <a:pt x="632299" y="2853041"/>
                </a:lnTo>
                <a:lnTo>
                  <a:pt x="694111" y="2852283"/>
                </a:lnTo>
                <a:lnTo>
                  <a:pt x="754018" y="2851519"/>
                </a:lnTo>
                <a:lnTo>
                  <a:pt x="811311" y="2850752"/>
                </a:lnTo>
                <a:lnTo>
                  <a:pt x="865283" y="2849987"/>
                </a:lnTo>
                <a:lnTo>
                  <a:pt x="915223" y="2849227"/>
                </a:lnTo>
                <a:lnTo>
                  <a:pt x="960423" y="2848476"/>
                </a:lnTo>
                <a:lnTo>
                  <a:pt x="1000175" y="2847739"/>
                </a:lnTo>
                <a:lnTo>
                  <a:pt x="1089209" y="2845468"/>
                </a:lnTo>
                <a:lnTo>
                  <a:pt x="1143764" y="2842417"/>
                </a:lnTo>
                <a:lnTo>
                  <a:pt x="1158606" y="2837573"/>
                </a:lnTo>
                <a:lnTo>
                  <a:pt x="1165374" y="2835778"/>
                </a:lnTo>
                <a:lnTo>
                  <a:pt x="1211167" y="2831757"/>
                </a:lnTo>
                <a:lnTo>
                  <a:pt x="1250062" y="2829779"/>
                </a:lnTo>
                <a:lnTo>
                  <a:pt x="1296215" y="2827760"/>
                </a:lnTo>
                <a:lnTo>
                  <a:pt x="1347970" y="2825679"/>
                </a:lnTo>
                <a:lnTo>
                  <a:pt x="1403672" y="2823517"/>
                </a:lnTo>
                <a:lnTo>
                  <a:pt x="1461665" y="2821255"/>
                </a:lnTo>
                <a:lnTo>
                  <a:pt x="1520293" y="2818872"/>
                </a:lnTo>
                <a:lnTo>
                  <a:pt x="1577900" y="2816350"/>
                </a:lnTo>
                <a:lnTo>
                  <a:pt x="1632831" y="2813669"/>
                </a:lnTo>
                <a:lnTo>
                  <a:pt x="1683429" y="2810809"/>
                </a:lnTo>
                <a:lnTo>
                  <a:pt x="1728040" y="2807751"/>
                </a:lnTo>
                <a:lnTo>
                  <a:pt x="1790741" y="2802469"/>
                </a:lnTo>
                <a:lnTo>
                  <a:pt x="1844194" y="2797005"/>
                </a:lnTo>
                <a:lnTo>
                  <a:pt x="1891746" y="2791116"/>
                </a:lnTo>
                <a:lnTo>
                  <a:pt x="1936742" y="2784562"/>
                </a:lnTo>
                <a:lnTo>
                  <a:pt x="1982530" y="2777098"/>
                </a:lnTo>
                <a:lnTo>
                  <a:pt x="2032456" y="2768483"/>
                </a:lnTo>
                <a:lnTo>
                  <a:pt x="2077714" y="2760087"/>
                </a:lnTo>
                <a:lnTo>
                  <a:pt x="2122813" y="2750871"/>
                </a:lnTo>
                <a:lnTo>
                  <a:pt x="2168308" y="2740949"/>
                </a:lnTo>
                <a:lnTo>
                  <a:pt x="2214755" y="2730436"/>
                </a:lnTo>
                <a:lnTo>
                  <a:pt x="2262709" y="2719445"/>
                </a:lnTo>
                <a:lnTo>
                  <a:pt x="2312725" y="2708092"/>
                </a:lnTo>
                <a:lnTo>
                  <a:pt x="2365359" y="2696490"/>
                </a:lnTo>
                <a:lnTo>
                  <a:pt x="2409012" y="2687315"/>
                </a:lnTo>
                <a:lnTo>
                  <a:pt x="2455278" y="2677951"/>
                </a:lnTo>
                <a:lnTo>
                  <a:pt x="2503419" y="2668372"/>
                </a:lnTo>
                <a:lnTo>
                  <a:pt x="2552696" y="2658551"/>
                </a:lnTo>
                <a:lnTo>
                  <a:pt x="2602369" y="2648460"/>
                </a:lnTo>
                <a:lnTo>
                  <a:pt x="2651700" y="2638073"/>
                </a:lnTo>
                <a:lnTo>
                  <a:pt x="2699949" y="2627362"/>
                </a:lnTo>
                <a:lnTo>
                  <a:pt x="2746378" y="2616302"/>
                </a:lnTo>
                <a:lnTo>
                  <a:pt x="2790247" y="2604864"/>
                </a:lnTo>
                <a:lnTo>
                  <a:pt x="2845500" y="2588531"/>
                </a:lnTo>
                <a:lnTo>
                  <a:pt x="2901239" y="2570188"/>
                </a:lnTo>
                <a:lnTo>
                  <a:pt x="2955758" y="2550942"/>
                </a:lnTo>
                <a:lnTo>
                  <a:pt x="3007353" y="2531899"/>
                </a:lnTo>
                <a:lnTo>
                  <a:pt x="3054318" y="2514166"/>
                </a:lnTo>
                <a:lnTo>
                  <a:pt x="3094949" y="2498850"/>
                </a:lnTo>
                <a:lnTo>
                  <a:pt x="3127540" y="2487058"/>
                </a:lnTo>
                <a:lnTo>
                  <a:pt x="3160168" y="2477069"/>
                </a:lnTo>
                <a:lnTo>
                  <a:pt x="3170106" y="2475873"/>
                </a:lnTo>
                <a:lnTo>
                  <a:pt x="3172447" y="2475905"/>
                </a:lnTo>
                <a:lnTo>
                  <a:pt x="3182284" y="2469597"/>
                </a:lnTo>
                <a:lnTo>
                  <a:pt x="3204599" y="2452110"/>
                </a:lnTo>
                <a:lnTo>
                  <a:pt x="3231022" y="2428419"/>
                </a:lnTo>
                <a:lnTo>
                  <a:pt x="3256624" y="2405683"/>
                </a:lnTo>
                <a:lnTo>
                  <a:pt x="3276475" y="2391060"/>
                </a:lnTo>
                <a:lnTo>
                  <a:pt x="3287134" y="2389577"/>
                </a:lnTo>
                <a:lnTo>
                  <a:pt x="3291939" y="2396378"/>
                </a:lnTo>
                <a:lnTo>
                  <a:pt x="3296127" y="2403792"/>
                </a:lnTo>
                <a:lnTo>
                  <a:pt x="3304938" y="2404149"/>
                </a:lnTo>
                <a:lnTo>
                  <a:pt x="3322068" y="2392543"/>
                </a:lnTo>
                <a:lnTo>
                  <a:pt x="3343957" y="2374016"/>
                </a:lnTo>
                <a:lnTo>
                  <a:pt x="3364957" y="2355830"/>
                </a:lnTo>
                <a:lnTo>
                  <a:pt x="3379418" y="2345247"/>
                </a:lnTo>
                <a:lnTo>
                  <a:pt x="3378598" y="2351146"/>
                </a:lnTo>
                <a:lnTo>
                  <a:pt x="3367922" y="2367340"/>
                </a:lnTo>
                <a:lnTo>
                  <a:pt x="3362993" y="2378489"/>
                </a:lnTo>
                <a:lnTo>
                  <a:pt x="3404019" y="2350311"/>
                </a:lnTo>
                <a:lnTo>
                  <a:pt x="3438568" y="2323152"/>
                </a:lnTo>
                <a:lnTo>
                  <a:pt x="3479559" y="2290198"/>
                </a:lnTo>
                <a:lnTo>
                  <a:pt x="3523487" y="2253873"/>
                </a:lnTo>
                <a:lnTo>
                  <a:pt x="3566847" y="2216600"/>
                </a:lnTo>
                <a:lnTo>
                  <a:pt x="3606134" y="2180802"/>
                </a:lnTo>
                <a:lnTo>
                  <a:pt x="3637842" y="2148904"/>
                </a:lnTo>
                <a:lnTo>
                  <a:pt x="3678514" y="2095811"/>
                </a:lnTo>
                <a:lnTo>
                  <a:pt x="3709161" y="2042683"/>
                </a:lnTo>
                <a:lnTo>
                  <a:pt x="3733169" y="1995760"/>
                </a:lnTo>
                <a:lnTo>
                  <a:pt x="3753926" y="1961279"/>
                </a:lnTo>
                <a:lnTo>
                  <a:pt x="3768709" y="1948004"/>
                </a:lnTo>
                <a:lnTo>
                  <a:pt x="3776922" y="1950240"/>
                </a:lnTo>
                <a:lnTo>
                  <a:pt x="3785134" y="1952544"/>
                </a:lnTo>
                <a:lnTo>
                  <a:pt x="3799918" y="1939472"/>
                </a:lnTo>
                <a:lnTo>
                  <a:pt x="3825345" y="1902774"/>
                </a:lnTo>
                <a:lnTo>
                  <a:pt x="3857138" y="1852064"/>
                </a:lnTo>
                <a:lnTo>
                  <a:pt x="3889342" y="1798695"/>
                </a:lnTo>
                <a:lnTo>
                  <a:pt x="3916001" y="1754020"/>
                </a:lnTo>
                <a:lnTo>
                  <a:pt x="3935046" y="1719064"/>
                </a:lnTo>
                <a:lnTo>
                  <a:pt x="3949812" y="1688440"/>
                </a:lnTo>
                <a:lnTo>
                  <a:pt x="3962456" y="1663883"/>
                </a:lnTo>
                <a:lnTo>
                  <a:pt x="3975134" y="1647131"/>
                </a:lnTo>
                <a:lnTo>
                  <a:pt x="3988359" y="1643278"/>
                </a:lnTo>
                <a:lnTo>
                  <a:pt x="4001000" y="1649854"/>
                </a:lnTo>
                <a:lnTo>
                  <a:pt x="4012752" y="1657248"/>
                </a:lnTo>
                <a:lnTo>
                  <a:pt x="4023308" y="1655849"/>
                </a:lnTo>
                <a:lnTo>
                  <a:pt x="4031898" y="1640937"/>
                </a:lnTo>
                <a:lnTo>
                  <a:pt x="4038916" y="1618357"/>
                </a:lnTo>
                <a:lnTo>
                  <a:pt x="4045797" y="1594345"/>
                </a:lnTo>
                <a:lnTo>
                  <a:pt x="4053978" y="1575138"/>
                </a:lnTo>
                <a:lnTo>
                  <a:pt x="4063442" y="1566940"/>
                </a:lnTo>
                <a:lnTo>
                  <a:pt x="4073557" y="1564909"/>
                </a:lnTo>
                <a:lnTo>
                  <a:pt x="4084835" y="1558720"/>
                </a:lnTo>
                <a:lnTo>
                  <a:pt x="4113837" y="1497221"/>
                </a:lnTo>
                <a:lnTo>
                  <a:pt x="4132279" y="1442730"/>
                </a:lnTo>
                <a:lnTo>
                  <a:pt x="4150448" y="1382445"/>
                </a:lnTo>
                <a:lnTo>
                  <a:pt x="4165673" y="1324239"/>
                </a:lnTo>
                <a:lnTo>
                  <a:pt x="4176998" y="1267023"/>
                </a:lnTo>
                <a:lnTo>
                  <a:pt x="4185926" y="1207661"/>
                </a:lnTo>
                <a:lnTo>
                  <a:pt x="4193487" y="1150957"/>
                </a:lnTo>
                <a:lnTo>
                  <a:pt x="4200706" y="1101717"/>
                </a:lnTo>
                <a:lnTo>
                  <a:pt x="4207552" y="1057982"/>
                </a:lnTo>
                <a:lnTo>
                  <a:pt x="4213577" y="1018267"/>
                </a:lnTo>
                <a:lnTo>
                  <a:pt x="4219192" y="988097"/>
                </a:lnTo>
                <a:lnTo>
                  <a:pt x="4224806" y="972995"/>
                </a:lnTo>
                <a:lnTo>
                  <a:pt x="4230485" y="977922"/>
                </a:lnTo>
                <a:lnTo>
                  <a:pt x="4236027" y="998769"/>
                </a:lnTo>
                <a:lnTo>
                  <a:pt x="4241431" y="1027456"/>
                </a:lnTo>
                <a:lnTo>
                  <a:pt x="4246699" y="1055904"/>
                </a:lnTo>
                <a:lnTo>
                  <a:pt x="4251574" y="1084966"/>
                </a:lnTo>
                <a:lnTo>
                  <a:pt x="4256142" y="1117948"/>
                </a:lnTo>
                <a:lnTo>
                  <a:pt x="4260916" y="1150453"/>
                </a:lnTo>
                <a:lnTo>
                  <a:pt x="4266409" y="1178081"/>
                </a:lnTo>
                <a:lnTo>
                  <a:pt x="4273480" y="1196317"/>
                </a:lnTo>
                <a:lnTo>
                  <a:pt x="4281613" y="1208619"/>
                </a:lnTo>
                <a:lnTo>
                  <a:pt x="4289266" y="1222558"/>
                </a:lnTo>
                <a:lnTo>
                  <a:pt x="4294897" y="1245702"/>
                </a:lnTo>
                <a:lnTo>
                  <a:pt x="4295785" y="1286983"/>
                </a:lnTo>
                <a:lnTo>
                  <a:pt x="4293520" y="1340059"/>
                </a:lnTo>
                <a:lnTo>
                  <a:pt x="4293035" y="1389591"/>
                </a:lnTo>
                <a:lnTo>
                  <a:pt x="4299261" y="1420237"/>
                </a:lnTo>
                <a:lnTo>
                  <a:pt x="4315588" y="1423715"/>
                </a:lnTo>
                <a:lnTo>
                  <a:pt x="4338695" y="1409602"/>
                </a:lnTo>
                <a:lnTo>
                  <a:pt x="4363445" y="1389354"/>
                </a:lnTo>
                <a:lnTo>
                  <a:pt x="4384700" y="1374424"/>
                </a:lnTo>
                <a:lnTo>
                  <a:pt x="4401963" y="1365393"/>
                </a:lnTo>
                <a:lnTo>
                  <a:pt x="4417682" y="1356976"/>
                </a:lnTo>
                <a:lnTo>
                  <a:pt x="4431141" y="1351831"/>
                </a:lnTo>
                <a:lnTo>
                  <a:pt x="4441626" y="1352616"/>
                </a:lnTo>
                <a:lnTo>
                  <a:pt x="4445988" y="1363713"/>
                </a:lnTo>
                <a:lnTo>
                  <a:pt x="4445595" y="1382479"/>
                </a:lnTo>
                <a:lnTo>
                  <a:pt x="4446502" y="1401039"/>
                </a:lnTo>
                <a:lnTo>
                  <a:pt x="4454767" y="1411519"/>
                </a:lnTo>
                <a:lnTo>
                  <a:pt x="4474272" y="1410612"/>
                </a:lnTo>
                <a:lnTo>
                  <a:pt x="4501031" y="1402920"/>
                </a:lnTo>
                <a:lnTo>
                  <a:pt x="4529297" y="1392433"/>
                </a:lnTo>
                <a:lnTo>
                  <a:pt x="4553321" y="1383142"/>
                </a:lnTo>
                <a:lnTo>
                  <a:pt x="4571324" y="1374384"/>
                </a:lnTo>
                <a:lnTo>
                  <a:pt x="4586455" y="1364607"/>
                </a:lnTo>
                <a:lnTo>
                  <a:pt x="4600353" y="1356466"/>
                </a:lnTo>
                <a:lnTo>
                  <a:pt x="4614661" y="1352616"/>
                </a:lnTo>
                <a:lnTo>
                  <a:pt x="4629702" y="1356159"/>
                </a:lnTo>
                <a:lnTo>
                  <a:pt x="4644639" y="1364880"/>
                </a:lnTo>
                <a:lnTo>
                  <a:pt x="4659371" y="1373465"/>
                </a:lnTo>
                <a:lnTo>
                  <a:pt x="4673794" y="1376597"/>
                </a:lnTo>
                <a:lnTo>
                  <a:pt x="4686453" y="1373854"/>
                </a:lnTo>
                <a:lnTo>
                  <a:pt x="4697881" y="1367739"/>
                </a:lnTo>
                <a:lnTo>
                  <a:pt x="4728538" y="1341700"/>
                </a:lnTo>
                <a:lnTo>
                  <a:pt x="4782194" y="1290562"/>
                </a:lnTo>
                <a:lnTo>
                  <a:pt x="4812514" y="1259213"/>
                </a:lnTo>
                <a:lnTo>
                  <a:pt x="4840233" y="1228241"/>
                </a:lnTo>
                <a:lnTo>
                  <a:pt x="4864326" y="1196079"/>
                </a:lnTo>
                <a:lnTo>
                  <a:pt x="4886777" y="1161838"/>
                </a:lnTo>
                <a:lnTo>
                  <a:pt x="4908407" y="1129711"/>
                </a:lnTo>
                <a:lnTo>
                  <a:pt x="4930035" y="1103891"/>
                </a:lnTo>
                <a:lnTo>
                  <a:pt x="4952724" y="1086915"/>
                </a:lnTo>
                <a:lnTo>
                  <a:pt x="4975755" y="1076075"/>
                </a:lnTo>
                <a:lnTo>
                  <a:pt x="4997279" y="1067690"/>
                </a:lnTo>
                <a:lnTo>
                  <a:pt x="5015449" y="1058077"/>
                </a:lnTo>
                <a:lnTo>
                  <a:pt x="5028160" y="1046522"/>
                </a:lnTo>
                <a:lnTo>
                  <a:pt x="5036935" y="1034897"/>
                </a:lnTo>
                <a:lnTo>
                  <a:pt x="5045367" y="1023410"/>
                </a:lnTo>
                <a:lnTo>
                  <a:pt x="5057052" y="1012264"/>
                </a:lnTo>
                <a:lnTo>
                  <a:pt x="5094019" y="989498"/>
                </a:lnTo>
                <a:lnTo>
                  <a:pt x="5131533" y="970822"/>
                </a:lnTo>
                <a:lnTo>
                  <a:pt x="5154941" y="967278"/>
                </a:lnTo>
                <a:lnTo>
                  <a:pt x="5165155" y="965710"/>
                </a:lnTo>
                <a:lnTo>
                  <a:pt x="5177525" y="957733"/>
                </a:lnTo>
                <a:lnTo>
                  <a:pt x="5192495" y="939102"/>
                </a:lnTo>
                <a:lnTo>
                  <a:pt x="5208866" y="913415"/>
                </a:lnTo>
                <a:lnTo>
                  <a:pt x="5226538" y="887523"/>
                </a:lnTo>
                <a:lnTo>
                  <a:pt x="5266852" y="857644"/>
                </a:lnTo>
                <a:lnTo>
                  <a:pt x="5313437" y="849464"/>
                </a:lnTo>
                <a:lnTo>
                  <a:pt x="5333031" y="848645"/>
                </a:lnTo>
                <a:lnTo>
                  <a:pt x="5346975" y="852359"/>
                </a:lnTo>
                <a:lnTo>
                  <a:pt x="5357256" y="860367"/>
                </a:lnTo>
                <a:lnTo>
                  <a:pt x="5367467" y="866330"/>
                </a:lnTo>
                <a:lnTo>
                  <a:pt x="5381205" y="863908"/>
                </a:lnTo>
                <a:lnTo>
                  <a:pt x="5400607" y="849079"/>
                </a:lnTo>
                <a:lnTo>
                  <a:pt x="5423363" y="826002"/>
                </a:lnTo>
                <a:lnTo>
                  <a:pt x="5446394" y="800607"/>
                </a:lnTo>
                <a:lnTo>
                  <a:pt x="5466619" y="778826"/>
                </a:lnTo>
                <a:lnTo>
                  <a:pt x="5483936" y="762668"/>
                </a:lnTo>
                <a:lnTo>
                  <a:pt x="5499748" y="748828"/>
                </a:lnTo>
                <a:lnTo>
                  <a:pt x="5513233" y="735261"/>
                </a:lnTo>
                <a:lnTo>
                  <a:pt x="5523569" y="719923"/>
                </a:lnTo>
                <a:lnTo>
                  <a:pt x="5528414" y="699713"/>
                </a:lnTo>
                <a:lnTo>
                  <a:pt x="5528913" y="676573"/>
                </a:lnTo>
                <a:lnTo>
                  <a:pt x="5529479" y="656024"/>
                </a:lnTo>
                <a:lnTo>
                  <a:pt x="5534528" y="643584"/>
                </a:lnTo>
                <a:lnTo>
                  <a:pt x="5545770" y="646002"/>
                </a:lnTo>
                <a:lnTo>
                  <a:pt x="5560673" y="658575"/>
                </a:lnTo>
                <a:lnTo>
                  <a:pt x="5577287" y="669648"/>
                </a:lnTo>
                <a:lnTo>
                  <a:pt x="5610139" y="646856"/>
                </a:lnTo>
                <a:lnTo>
                  <a:pt x="5644326" y="577626"/>
                </a:lnTo>
                <a:lnTo>
                  <a:pt x="5672056" y="510932"/>
                </a:lnTo>
                <a:lnTo>
                  <a:pt x="5693330" y="446774"/>
                </a:lnTo>
                <a:lnTo>
                  <a:pt x="5703149" y="421037"/>
                </a:lnTo>
                <a:lnTo>
                  <a:pt x="5712733" y="403671"/>
                </a:lnTo>
                <a:lnTo>
                  <a:pt x="5721773" y="392271"/>
                </a:lnTo>
                <a:lnTo>
                  <a:pt x="5730265" y="381622"/>
                </a:lnTo>
                <a:lnTo>
                  <a:pt x="5738208" y="366506"/>
                </a:lnTo>
                <a:lnTo>
                  <a:pt x="5745139" y="341248"/>
                </a:lnTo>
                <a:lnTo>
                  <a:pt x="5751214" y="310057"/>
                </a:lnTo>
                <a:lnTo>
                  <a:pt x="5757356" y="282549"/>
                </a:lnTo>
                <a:lnTo>
                  <a:pt x="5764489" y="268335"/>
                </a:lnTo>
                <a:lnTo>
                  <a:pt x="5772973" y="274847"/>
                </a:lnTo>
                <a:lnTo>
                  <a:pt x="5782276" y="295336"/>
                </a:lnTo>
                <a:lnTo>
                  <a:pt x="5791989" y="318143"/>
                </a:lnTo>
                <a:lnTo>
                  <a:pt x="5801704" y="331609"/>
                </a:lnTo>
                <a:lnTo>
                  <a:pt x="5811302" y="330824"/>
                </a:lnTo>
                <a:lnTo>
                  <a:pt x="5821003" y="322607"/>
                </a:lnTo>
                <a:lnTo>
                  <a:pt x="5830910" y="312889"/>
                </a:lnTo>
                <a:lnTo>
                  <a:pt x="5841126" y="307603"/>
                </a:lnTo>
                <a:lnTo>
                  <a:pt x="5851205" y="309936"/>
                </a:lnTo>
                <a:lnTo>
                  <a:pt x="5861251" y="316189"/>
                </a:lnTo>
                <a:lnTo>
                  <a:pt x="5872187" y="321964"/>
                </a:lnTo>
                <a:lnTo>
                  <a:pt x="5884936" y="322866"/>
                </a:lnTo>
                <a:lnTo>
                  <a:pt x="5900887" y="315503"/>
                </a:lnTo>
                <a:lnTo>
                  <a:pt x="5919165" y="302958"/>
                </a:lnTo>
                <a:lnTo>
                  <a:pt x="5937307" y="290551"/>
                </a:lnTo>
                <a:lnTo>
                  <a:pt x="5952846" y="283597"/>
                </a:lnTo>
                <a:lnTo>
                  <a:pt x="5964500" y="286256"/>
                </a:lnTo>
                <a:lnTo>
                  <a:pt x="5973791" y="294778"/>
                </a:lnTo>
                <a:lnTo>
                  <a:pt x="5982465" y="302618"/>
                </a:lnTo>
                <a:lnTo>
                  <a:pt x="5992268" y="303232"/>
                </a:lnTo>
                <a:lnTo>
                  <a:pt x="6003080" y="293587"/>
                </a:lnTo>
                <a:lnTo>
                  <a:pt x="6014166" y="277602"/>
                </a:lnTo>
                <a:lnTo>
                  <a:pt x="6026346" y="259164"/>
                </a:lnTo>
                <a:lnTo>
                  <a:pt x="6040442" y="242156"/>
                </a:lnTo>
                <a:lnTo>
                  <a:pt x="6078078" y="208887"/>
                </a:lnTo>
                <a:lnTo>
                  <a:pt x="6114897" y="183253"/>
                </a:lnTo>
                <a:lnTo>
                  <a:pt x="6127100" y="181412"/>
                </a:lnTo>
                <a:lnTo>
                  <a:pt x="6136396" y="185707"/>
                </a:lnTo>
                <a:lnTo>
                  <a:pt x="6145350" y="188775"/>
                </a:lnTo>
                <a:lnTo>
                  <a:pt x="6156526" y="183253"/>
                </a:lnTo>
                <a:lnTo>
                  <a:pt x="6171324" y="164079"/>
                </a:lnTo>
                <a:lnTo>
                  <a:pt x="6188138" y="136212"/>
                </a:lnTo>
                <a:lnTo>
                  <a:pt x="6205020" y="107323"/>
                </a:lnTo>
                <a:lnTo>
                  <a:pt x="6220022" y="85081"/>
                </a:lnTo>
                <a:lnTo>
                  <a:pt x="6233386" y="70970"/>
                </a:lnTo>
                <a:lnTo>
                  <a:pt x="6245896" y="61085"/>
                </a:lnTo>
                <a:lnTo>
                  <a:pt x="6256421" y="55018"/>
                </a:lnTo>
                <a:lnTo>
                  <a:pt x="6263832" y="52358"/>
                </a:lnTo>
                <a:lnTo>
                  <a:pt x="6265886" y="56002"/>
                </a:lnTo>
                <a:lnTo>
                  <a:pt x="6263832" y="65166"/>
                </a:lnTo>
                <a:lnTo>
                  <a:pt x="6261779" y="73922"/>
                </a:lnTo>
                <a:lnTo>
                  <a:pt x="6263832" y="76338"/>
                </a:lnTo>
                <a:lnTo>
                  <a:pt x="6271602" y="69434"/>
                </a:lnTo>
                <a:lnTo>
                  <a:pt x="6282727" y="56838"/>
                </a:lnTo>
                <a:lnTo>
                  <a:pt x="6295356" y="42539"/>
                </a:lnTo>
                <a:lnTo>
                  <a:pt x="6307642" y="30525"/>
                </a:lnTo>
                <a:lnTo>
                  <a:pt x="6320508" y="21103"/>
                </a:lnTo>
                <a:lnTo>
                  <a:pt x="6334468" y="12399"/>
                </a:lnTo>
                <a:lnTo>
                  <a:pt x="6347058" y="5126"/>
                </a:lnTo>
                <a:lnTo>
                  <a:pt x="6355817" y="0"/>
                </a:lnTo>
              </a:path>
            </a:pathLst>
          </a:custGeom>
          <a:ln w="76199">
            <a:solidFill>
              <a:srgbClr val="FF59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346300" y="3413829"/>
            <a:ext cx="12547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solidFill>
                  <a:srgbClr val="B7B7B7"/>
                </a:solidFill>
                <a:latin typeface="Calibri"/>
                <a:cs typeface="Calibri"/>
              </a:rPr>
              <a:t>source:</a:t>
            </a:r>
            <a:r>
              <a:rPr dirty="0" sz="1200" spc="34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40" i="1">
                <a:solidFill>
                  <a:srgbClr val="B7B7B7"/>
                </a:solidFill>
                <a:latin typeface="Calibri"/>
                <a:cs typeface="Calibri"/>
              </a:rPr>
              <a:t>Glassnode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3340" rIns="0" bIns="0" rtlCol="0" vert="horz">
            <a:spAutoFit/>
          </a:bodyPr>
          <a:lstStyle/>
          <a:p>
            <a:pPr marL="2540">
              <a:lnSpc>
                <a:spcPct val="100000"/>
              </a:lnSpc>
              <a:spcBef>
                <a:spcPts val="100"/>
              </a:spcBef>
            </a:pPr>
            <a:r>
              <a:rPr dirty="0" sz="6700" spc="-1019"/>
              <a:t>ACCELERATING</a:t>
            </a:r>
            <a:r>
              <a:rPr dirty="0" sz="6700" spc="-420"/>
              <a:t> </a:t>
            </a:r>
            <a:r>
              <a:rPr dirty="0" sz="6700" spc="-1070"/>
              <a:t>RETURNS</a:t>
            </a:r>
            <a:endParaRPr sz="6700"/>
          </a:p>
        </p:txBody>
      </p:sp>
      <p:sp>
        <p:nvSpPr>
          <p:cNvPr id="5" name="object 5" descr=""/>
          <p:cNvSpPr txBox="1"/>
          <p:nvPr/>
        </p:nvSpPr>
        <p:spPr>
          <a:xfrm>
            <a:off x="3890875" y="2391593"/>
            <a:ext cx="3496945" cy="170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dirty="0" sz="2400" spc="6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6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technological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75" i="1">
                <a:solidFill>
                  <a:srgbClr val="FFFFFF"/>
                </a:solidFill>
                <a:latin typeface="Calibri"/>
                <a:cs typeface="Calibri"/>
              </a:rPr>
              <a:t>change</a:t>
            </a:r>
            <a:r>
              <a:rPr dirty="0" sz="2400" spc="18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17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exponential,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resulting</a:t>
            </a:r>
            <a:r>
              <a:rPr dirty="0" sz="2400" spc="1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14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ever-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increasing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innovation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disruption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845721" y="2398999"/>
            <a:ext cx="2074545" cy="1485265"/>
            <a:chOff x="845721" y="2398999"/>
            <a:chExt cx="2074545" cy="1485265"/>
          </a:xfrm>
        </p:grpSpPr>
        <p:sp>
          <p:nvSpPr>
            <p:cNvPr id="8" name="object 8" descr=""/>
            <p:cNvSpPr/>
            <p:nvPr/>
          </p:nvSpPr>
          <p:spPr>
            <a:xfrm>
              <a:off x="883821" y="2437099"/>
              <a:ext cx="1998345" cy="1409065"/>
            </a:xfrm>
            <a:custGeom>
              <a:avLst/>
              <a:gdLst/>
              <a:ahLst/>
              <a:cxnLst/>
              <a:rect l="l" t="t" r="r" b="b"/>
              <a:pathLst>
                <a:path w="1998345" h="1409064">
                  <a:moveTo>
                    <a:pt x="109129" y="1369596"/>
                  </a:moveTo>
                  <a:lnTo>
                    <a:pt x="87106" y="1326306"/>
                  </a:lnTo>
                  <a:lnTo>
                    <a:pt x="67603" y="1282417"/>
                  </a:lnTo>
                  <a:lnTo>
                    <a:pt x="50601" y="1238013"/>
                  </a:lnTo>
                  <a:lnTo>
                    <a:pt x="36081" y="1193175"/>
                  </a:lnTo>
                  <a:lnTo>
                    <a:pt x="24023" y="1147986"/>
                  </a:lnTo>
                  <a:lnTo>
                    <a:pt x="14408" y="1102527"/>
                  </a:lnTo>
                  <a:lnTo>
                    <a:pt x="7218" y="1056882"/>
                  </a:lnTo>
                  <a:lnTo>
                    <a:pt x="2432" y="1011132"/>
                  </a:lnTo>
                  <a:lnTo>
                    <a:pt x="33" y="965360"/>
                  </a:lnTo>
                  <a:lnTo>
                    <a:pt x="0" y="919647"/>
                  </a:lnTo>
                  <a:lnTo>
                    <a:pt x="2314" y="874076"/>
                  </a:lnTo>
                  <a:lnTo>
                    <a:pt x="6956" y="828730"/>
                  </a:lnTo>
                  <a:lnTo>
                    <a:pt x="13907" y="783689"/>
                  </a:lnTo>
                  <a:lnTo>
                    <a:pt x="23147" y="739038"/>
                  </a:lnTo>
                  <a:lnTo>
                    <a:pt x="34658" y="694857"/>
                  </a:lnTo>
                  <a:lnTo>
                    <a:pt x="48421" y="651230"/>
                  </a:lnTo>
                  <a:lnTo>
                    <a:pt x="64415" y="608238"/>
                  </a:lnTo>
                  <a:lnTo>
                    <a:pt x="82622" y="565963"/>
                  </a:lnTo>
                  <a:lnTo>
                    <a:pt x="103023" y="524488"/>
                  </a:lnTo>
                  <a:lnTo>
                    <a:pt x="125599" y="483895"/>
                  </a:lnTo>
                  <a:lnTo>
                    <a:pt x="150329" y="444266"/>
                  </a:lnTo>
                  <a:lnTo>
                    <a:pt x="177196" y="405683"/>
                  </a:lnTo>
                  <a:lnTo>
                    <a:pt x="206179" y="368229"/>
                  </a:lnTo>
                  <a:lnTo>
                    <a:pt x="237260" y="331986"/>
                  </a:lnTo>
                  <a:lnTo>
                    <a:pt x="270419" y="297036"/>
                  </a:lnTo>
                  <a:lnTo>
                    <a:pt x="305638" y="263462"/>
                  </a:lnTo>
                  <a:lnTo>
                    <a:pt x="342896" y="231345"/>
                  </a:lnTo>
                  <a:lnTo>
                    <a:pt x="382175" y="200767"/>
                  </a:lnTo>
                  <a:lnTo>
                    <a:pt x="421613" y="173047"/>
                  </a:lnTo>
                  <a:lnTo>
                    <a:pt x="462086" y="147393"/>
                  </a:lnTo>
                  <a:lnTo>
                    <a:pt x="503512" y="123802"/>
                  </a:lnTo>
                  <a:lnTo>
                    <a:pt x="545812" y="102273"/>
                  </a:lnTo>
                  <a:lnTo>
                    <a:pt x="588906" y="82805"/>
                  </a:lnTo>
                  <a:lnTo>
                    <a:pt x="632711" y="65395"/>
                  </a:lnTo>
                  <a:lnTo>
                    <a:pt x="677150" y="50041"/>
                  </a:lnTo>
                  <a:lnTo>
                    <a:pt x="722140" y="36742"/>
                  </a:lnTo>
                  <a:lnTo>
                    <a:pt x="767602" y="25496"/>
                  </a:lnTo>
                  <a:lnTo>
                    <a:pt x="813455" y="16301"/>
                  </a:lnTo>
                  <a:lnTo>
                    <a:pt x="859619" y="9156"/>
                  </a:lnTo>
                  <a:lnTo>
                    <a:pt x="906013" y="4059"/>
                  </a:lnTo>
                  <a:lnTo>
                    <a:pt x="952557" y="1007"/>
                  </a:lnTo>
                  <a:lnTo>
                    <a:pt x="999171" y="0"/>
                  </a:lnTo>
                  <a:lnTo>
                    <a:pt x="1045773" y="1034"/>
                  </a:lnTo>
                  <a:lnTo>
                    <a:pt x="1092285" y="4109"/>
                  </a:lnTo>
                  <a:lnTo>
                    <a:pt x="1138625" y="9223"/>
                  </a:lnTo>
                  <a:lnTo>
                    <a:pt x="1184713" y="16374"/>
                  </a:lnTo>
                  <a:lnTo>
                    <a:pt x="1230468" y="25560"/>
                  </a:lnTo>
                  <a:lnTo>
                    <a:pt x="1275810" y="36780"/>
                  </a:lnTo>
                  <a:lnTo>
                    <a:pt x="1320660" y="50031"/>
                  </a:lnTo>
                  <a:lnTo>
                    <a:pt x="1364935" y="65312"/>
                  </a:lnTo>
                  <a:lnTo>
                    <a:pt x="1408557" y="82620"/>
                  </a:lnTo>
                  <a:lnTo>
                    <a:pt x="1451444" y="101956"/>
                  </a:lnTo>
                  <a:lnTo>
                    <a:pt x="1493516" y="123315"/>
                  </a:lnTo>
                  <a:lnTo>
                    <a:pt x="1534692" y="146697"/>
                  </a:lnTo>
                  <a:lnTo>
                    <a:pt x="1574894" y="172100"/>
                  </a:lnTo>
                  <a:lnTo>
                    <a:pt x="1614039" y="199522"/>
                  </a:lnTo>
                  <a:lnTo>
                    <a:pt x="1652047" y="228962"/>
                  </a:lnTo>
                  <a:lnTo>
                    <a:pt x="1689754" y="261249"/>
                  </a:lnTo>
                  <a:lnTo>
                    <a:pt x="1725365" y="294984"/>
                  </a:lnTo>
                  <a:lnTo>
                    <a:pt x="1758866" y="330084"/>
                  </a:lnTo>
                  <a:lnTo>
                    <a:pt x="1790242" y="366467"/>
                  </a:lnTo>
                  <a:lnTo>
                    <a:pt x="1819476" y="404049"/>
                  </a:lnTo>
                  <a:lnTo>
                    <a:pt x="1846555" y="442748"/>
                  </a:lnTo>
                  <a:lnTo>
                    <a:pt x="1871463" y="482480"/>
                  </a:lnTo>
                  <a:lnTo>
                    <a:pt x="1894185" y="523162"/>
                  </a:lnTo>
                  <a:lnTo>
                    <a:pt x="1914705" y="564712"/>
                  </a:lnTo>
                  <a:lnTo>
                    <a:pt x="1933010" y="607046"/>
                  </a:lnTo>
                  <a:lnTo>
                    <a:pt x="1949084" y="650082"/>
                  </a:lnTo>
                  <a:lnTo>
                    <a:pt x="1962911" y="693737"/>
                  </a:lnTo>
                  <a:lnTo>
                    <a:pt x="1974477" y="737927"/>
                  </a:lnTo>
                  <a:lnTo>
                    <a:pt x="1983767" y="782569"/>
                  </a:lnTo>
                  <a:lnTo>
                    <a:pt x="1990765" y="827581"/>
                  </a:lnTo>
                  <a:lnTo>
                    <a:pt x="1995457" y="872880"/>
                  </a:lnTo>
                  <a:lnTo>
                    <a:pt x="1997826" y="918382"/>
                  </a:lnTo>
                  <a:lnTo>
                    <a:pt x="1997860" y="964005"/>
                  </a:lnTo>
                  <a:lnTo>
                    <a:pt x="1995541" y="1009665"/>
                  </a:lnTo>
                  <a:lnTo>
                    <a:pt x="1990856" y="1055280"/>
                  </a:lnTo>
                  <a:lnTo>
                    <a:pt x="1983788" y="1100767"/>
                  </a:lnTo>
                  <a:lnTo>
                    <a:pt x="1974324" y="1146043"/>
                  </a:lnTo>
                  <a:lnTo>
                    <a:pt x="1962448" y="1191024"/>
                  </a:lnTo>
                  <a:lnTo>
                    <a:pt x="1948144" y="1235628"/>
                  </a:lnTo>
                  <a:lnTo>
                    <a:pt x="1931398" y="1279772"/>
                  </a:lnTo>
                  <a:lnTo>
                    <a:pt x="1912195" y="1323372"/>
                  </a:lnTo>
                  <a:lnTo>
                    <a:pt x="1890520" y="1366346"/>
                  </a:lnTo>
                  <a:lnTo>
                    <a:pt x="1866357" y="1408611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06462" y="2437104"/>
              <a:ext cx="1976120" cy="985519"/>
            </a:xfrm>
            <a:custGeom>
              <a:avLst/>
              <a:gdLst/>
              <a:ahLst/>
              <a:cxnLst/>
              <a:rect l="l" t="t" r="r" b="b"/>
              <a:pathLst>
                <a:path w="1976120" h="985520">
                  <a:moveTo>
                    <a:pt x="248399" y="897026"/>
                  </a:moveTo>
                  <a:lnTo>
                    <a:pt x="0" y="897026"/>
                  </a:lnTo>
                  <a:lnTo>
                    <a:pt x="0" y="985520"/>
                  </a:lnTo>
                  <a:lnTo>
                    <a:pt x="248399" y="985520"/>
                  </a:lnTo>
                  <a:lnTo>
                    <a:pt x="248399" y="897026"/>
                  </a:lnTo>
                  <a:close/>
                </a:path>
                <a:path w="1976120" h="985520">
                  <a:moveTo>
                    <a:pt x="362953" y="551497"/>
                  </a:moveTo>
                  <a:lnTo>
                    <a:pt x="146050" y="436295"/>
                  </a:lnTo>
                  <a:lnTo>
                    <a:pt x="101053" y="513092"/>
                  </a:lnTo>
                  <a:lnTo>
                    <a:pt x="317944" y="628294"/>
                  </a:lnTo>
                  <a:lnTo>
                    <a:pt x="362953" y="551497"/>
                  </a:lnTo>
                  <a:close/>
                </a:path>
                <a:path w="1976120" h="985520">
                  <a:moveTo>
                    <a:pt x="648296" y="312458"/>
                  </a:moveTo>
                  <a:lnTo>
                    <a:pt x="537895" y="98247"/>
                  </a:lnTo>
                  <a:lnTo>
                    <a:pt x="455104" y="138150"/>
                  </a:lnTo>
                  <a:lnTo>
                    <a:pt x="565492" y="352348"/>
                  </a:lnTo>
                  <a:lnTo>
                    <a:pt x="648296" y="312458"/>
                  </a:lnTo>
                  <a:close/>
                </a:path>
                <a:path w="1976120" h="985520">
                  <a:moveTo>
                    <a:pt x="1029474" y="0"/>
                  </a:moveTo>
                  <a:lnTo>
                    <a:pt x="937374" y="0"/>
                  </a:lnTo>
                  <a:lnTo>
                    <a:pt x="937374" y="239699"/>
                  </a:lnTo>
                  <a:lnTo>
                    <a:pt x="1029474" y="239699"/>
                  </a:lnTo>
                  <a:lnTo>
                    <a:pt x="1029474" y="0"/>
                  </a:lnTo>
                  <a:close/>
                </a:path>
                <a:path w="1976120" h="985520">
                  <a:moveTo>
                    <a:pt x="1522336" y="143840"/>
                  </a:moveTo>
                  <a:lnTo>
                    <a:pt x="1442542" y="99136"/>
                  </a:lnTo>
                  <a:lnTo>
                    <a:pt x="1318641" y="306438"/>
                  </a:lnTo>
                  <a:lnTo>
                    <a:pt x="1398435" y="351142"/>
                  </a:lnTo>
                  <a:lnTo>
                    <a:pt x="1522336" y="143840"/>
                  </a:lnTo>
                  <a:close/>
                </a:path>
                <a:path w="1976120" h="985520">
                  <a:moveTo>
                    <a:pt x="1870519" y="537298"/>
                  </a:moveTo>
                  <a:lnTo>
                    <a:pt x="1834819" y="455091"/>
                  </a:lnTo>
                  <a:lnTo>
                    <a:pt x="1604708" y="545998"/>
                  </a:lnTo>
                  <a:lnTo>
                    <a:pt x="1640408" y="628192"/>
                  </a:lnTo>
                  <a:lnTo>
                    <a:pt x="1870519" y="537298"/>
                  </a:lnTo>
                  <a:close/>
                </a:path>
                <a:path w="1976120" h="985520">
                  <a:moveTo>
                    <a:pt x="1975523" y="897026"/>
                  </a:moveTo>
                  <a:lnTo>
                    <a:pt x="1727123" y="897026"/>
                  </a:lnTo>
                  <a:lnTo>
                    <a:pt x="1727123" y="985520"/>
                  </a:lnTo>
                  <a:lnTo>
                    <a:pt x="1975523" y="985520"/>
                  </a:lnTo>
                  <a:lnTo>
                    <a:pt x="1975523" y="8970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732900" y="3138958"/>
              <a:ext cx="540385" cy="390525"/>
            </a:xfrm>
            <a:custGeom>
              <a:avLst/>
              <a:gdLst/>
              <a:ahLst/>
              <a:cxnLst/>
              <a:rect l="l" t="t" r="r" b="b"/>
              <a:pathLst>
                <a:path w="540385" h="390525">
                  <a:moveTo>
                    <a:pt x="419432" y="96134"/>
                  </a:moveTo>
                  <a:lnTo>
                    <a:pt x="236881" y="96134"/>
                  </a:lnTo>
                  <a:lnTo>
                    <a:pt x="284477" y="95295"/>
                  </a:lnTo>
                  <a:lnTo>
                    <a:pt x="333260" y="88383"/>
                  </a:lnTo>
                  <a:lnTo>
                    <a:pt x="383232" y="75397"/>
                  </a:lnTo>
                  <a:lnTo>
                    <a:pt x="434391" y="56338"/>
                  </a:lnTo>
                  <a:lnTo>
                    <a:pt x="486738" y="31206"/>
                  </a:lnTo>
                  <a:lnTo>
                    <a:pt x="540273" y="0"/>
                  </a:lnTo>
                  <a:lnTo>
                    <a:pt x="489416" y="34833"/>
                  </a:lnTo>
                  <a:lnTo>
                    <a:pt x="445105" y="70848"/>
                  </a:lnTo>
                  <a:lnTo>
                    <a:pt x="419432" y="96134"/>
                  </a:lnTo>
                  <a:close/>
                </a:path>
                <a:path w="540385" h="390525">
                  <a:moveTo>
                    <a:pt x="184439" y="390064"/>
                  </a:moveTo>
                  <a:lnTo>
                    <a:pt x="132273" y="388499"/>
                  </a:lnTo>
                  <a:lnTo>
                    <a:pt x="83073" y="371763"/>
                  </a:lnTo>
                  <a:lnTo>
                    <a:pt x="43187" y="342692"/>
                  </a:lnTo>
                  <a:lnTo>
                    <a:pt x="14775" y="304214"/>
                  </a:lnTo>
                  <a:lnTo>
                    <a:pt x="0" y="259258"/>
                  </a:lnTo>
                  <a:lnTo>
                    <a:pt x="1023" y="210749"/>
                  </a:lnTo>
                  <a:lnTo>
                    <a:pt x="18395" y="165193"/>
                  </a:lnTo>
                  <a:lnTo>
                    <a:pt x="49147" y="128456"/>
                  </a:lnTo>
                  <a:lnTo>
                    <a:pt x="90157" y="102512"/>
                  </a:lnTo>
                  <a:lnTo>
                    <a:pt x="138306" y="89335"/>
                  </a:lnTo>
                  <a:lnTo>
                    <a:pt x="190473" y="90899"/>
                  </a:lnTo>
                  <a:lnTo>
                    <a:pt x="236881" y="96134"/>
                  </a:lnTo>
                  <a:lnTo>
                    <a:pt x="419432" y="96134"/>
                  </a:lnTo>
                  <a:lnTo>
                    <a:pt x="376117" y="146424"/>
                  </a:lnTo>
                  <a:lnTo>
                    <a:pt x="351441" y="185984"/>
                  </a:lnTo>
                  <a:lnTo>
                    <a:pt x="333309" y="226726"/>
                  </a:lnTo>
                  <a:lnTo>
                    <a:pt x="321723" y="268649"/>
                  </a:lnTo>
                  <a:lnTo>
                    <a:pt x="304350" y="314206"/>
                  </a:lnTo>
                  <a:lnTo>
                    <a:pt x="273598" y="350943"/>
                  </a:lnTo>
                  <a:lnTo>
                    <a:pt x="232588" y="376887"/>
                  </a:lnTo>
                  <a:lnTo>
                    <a:pt x="184439" y="390064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732900" y="3138958"/>
              <a:ext cx="540385" cy="390525"/>
            </a:xfrm>
            <a:custGeom>
              <a:avLst/>
              <a:gdLst/>
              <a:ahLst/>
              <a:cxnLst/>
              <a:rect l="l" t="t" r="r" b="b"/>
              <a:pathLst>
                <a:path w="540385" h="390525">
                  <a:moveTo>
                    <a:pt x="1023" y="210749"/>
                  </a:moveTo>
                  <a:lnTo>
                    <a:pt x="18395" y="165193"/>
                  </a:lnTo>
                  <a:lnTo>
                    <a:pt x="49147" y="128456"/>
                  </a:lnTo>
                  <a:lnTo>
                    <a:pt x="90157" y="102512"/>
                  </a:lnTo>
                  <a:lnTo>
                    <a:pt x="138306" y="89335"/>
                  </a:lnTo>
                  <a:lnTo>
                    <a:pt x="190473" y="90899"/>
                  </a:lnTo>
                  <a:lnTo>
                    <a:pt x="236881" y="96134"/>
                  </a:lnTo>
                  <a:lnTo>
                    <a:pt x="284477" y="95295"/>
                  </a:lnTo>
                  <a:lnTo>
                    <a:pt x="333260" y="88383"/>
                  </a:lnTo>
                  <a:lnTo>
                    <a:pt x="383232" y="75397"/>
                  </a:lnTo>
                  <a:lnTo>
                    <a:pt x="434391" y="56338"/>
                  </a:lnTo>
                  <a:lnTo>
                    <a:pt x="486738" y="31206"/>
                  </a:lnTo>
                  <a:lnTo>
                    <a:pt x="540273" y="0"/>
                  </a:lnTo>
                  <a:lnTo>
                    <a:pt x="489416" y="34833"/>
                  </a:lnTo>
                  <a:lnTo>
                    <a:pt x="445105" y="70848"/>
                  </a:lnTo>
                  <a:lnTo>
                    <a:pt x="407339" y="108045"/>
                  </a:lnTo>
                  <a:lnTo>
                    <a:pt x="376117" y="146424"/>
                  </a:lnTo>
                  <a:lnTo>
                    <a:pt x="351441" y="185984"/>
                  </a:lnTo>
                  <a:lnTo>
                    <a:pt x="333309" y="226726"/>
                  </a:lnTo>
                  <a:lnTo>
                    <a:pt x="321723" y="268649"/>
                  </a:lnTo>
                  <a:lnTo>
                    <a:pt x="304350" y="314206"/>
                  </a:lnTo>
                  <a:lnTo>
                    <a:pt x="273598" y="350943"/>
                  </a:lnTo>
                  <a:lnTo>
                    <a:pt x="232588" y="376887"/>
                  </a:lnTo>
                  <a:lnTo>
                    <a:pt x="184439" y="390064"/>
                  </a:lnTo>
                  <a:lnTo>
                    <a:pt x="132273" y="388499"/>
                  </a:lnTo>
                  <a:lnTo>
                    <a:pt x="83073" y="371763"/>
                  </a:lnTo>
                  <a:lnTo>
                    <a:pt x="43187" y="342692"/>
                  </a:lnTo>
                  <a:lnTo>
                    <a:pt x="14775" y="304214"/>
                  </a:lnTo>
                  <a:lnTo>
                    <a:pt x="0" y="259258"/>
                  </a:lnTo>
                  <a:lnTo>
                    <a:pt x="1023" y="210749"/>
                  </a:lnTo>
                  <a:close/>
                </a:path>
              </a:pathLst>
            </a:custGeom>
            <a:ln w="28574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960"/>
              <a:t>SCARCITY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43117" rIns="0" bIns="0" rtlCol="0" vert="horz">
            <a:spAutoFit/>
          </a:bodyPr>
          <a:lstStyle/>
          <a:p>
            <a:pPr marL="95250" marR="5080">
              <a:lnSpc>
                <a:spcPct val="114999"/>
              </a:lnSpc>
              <a:spcBef>
                <a:spcPts val="100"/>
              </a:spcBef>
            </a:pPr>
            <a:r>
              <a:rPr dirty="0" sz="3100" spc="145" i="1"/>
              <a:t>How</a:t>
            </a:r>
            <a:r>
              <a:rPr dirty="0" sz="3100" spc="50" i="1"/>
              <a:t> </a:t>
            </a:r>
            <a:r>
              <a:rPr dirty="0" sz="3100" i="1"/>
              <a:t>limited</a:t>
            </a:r>
            <a:r>
              <a:rPr dirty="0" sz="3100" spc="55" i="1"/>
              <a:t> </a:t>
            </a:r>
            <a:r>
              <a:rPr dirty="0" sz="3100" spc="105" i="1"/>
              <a:t>resources</a:t>
            </a:r>
            <a:r>
              <a:rPr dirty="0" sz="3100" spc="105"/>
              <a:t> </a:t>
            </a:r>
            <a:r>
              <a:rPr dirty="0" sz="3100"/>
              <a:t>are</a:t>
            </a:r>
            <a:r>
              <a:rPr dirty="0" sz="3100" spc="285"/>
              <a:t> </a:t>
            </a:r>
            <a:r>
              <a:rPr dirty="0" sz="3100"/>
              <a:t>allocated</a:t>
            </a:r>
            <a:r>
              <a:rPr dirty="0" sz="3100" spc="285"/>
              <a:t> </a:t>
            </a:r>
            <a:r>
              <a:rPr dirty="0" sz="3100" spc="50"/>
              <a:t>and </a:t>
            </a:r>
            <a:r>
              <a:rPr dirty="0" sz="3100" spc="120"/>
              <a:t>competed</a:t>
            </a:r>
            <a:r>
              <a:rPr dirty="0" sz="3100" spc="175"/>
              <a:t> </a:t>
            </a:r>
            <a:r>
              <a:rPr dirty="0" sz="3100" spc="-25"/>
              <a:t>for</a:t>
            </a:r>
            <a:endParaRPr sz="3100"/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067549" y="2528749"/>
            <a:ext cx="1630680" cy="1547495"/>
            <a:chOff x="1067549" y="2528749"/>
            <a:chExt cx="1630680" cy="1547495"/>
          </a:xfrm>
        </p:grpSpPr>
        <p:sp>
          <p:nvSpPr>
            <p:cNvPr id="8" name="object 8" descr=""/>
            <p:cNvSpPr/>
            <p:nvPr/>
          </p:nvSpPr>
          <p:spPr>
            <a:xfrm>
              <a:off x="1105649" y="2566849"/>
              <a:ext cx="1554480" cy="1471295"/>
            </a:xfrm>
            <a:custGeom>
              <a:avLst/>
              <a:gdLst/>
              <a:ahLst/>
              <a:cxnLst/>
              <a:rect l="l" t="t" r="r" b="b"/>
              <a:pathLst>
                <a:path w="1554480" h="1471295">
                  <a:moveTo>
                    <a:pt x="0" y="735449"/>
                  </a:moveTo>
                  <a:lnTo>
                    <a:pt x="1528" y="688938"/>
                  </a:lnTo>
                  <a:lnTo>
                    <a:pt x="6055" y="643196"/>
                  </a:lnTo>
                  <a:lnTo>
                    <a:pt x="13487" y="598309"/>
                  </a:lnTo>
                  <a:lnTo>
                    <a:pt x="23734" y="554363"/>
                  </a:lnTo>
                  <a:lnTo>
                    <a:pt x="36706" y="511443"/>
                  </a:lnTo>
                  <a:lnTo>
                    <a:pt x="52311" y="469638"/>
                  </a:lnTo>
                  <a:lnTo>
                    <a:pt x="70457" y="429031"/>
                  </a:lnTo>
                  <a:lnTo>
                    <a:pt x="91055" y="389711"/>
                  </a:lnTo>
                  <a:lnTo>
                    <a:pt x="114012" y="351762"/>
                  </a:lnTo>
                  <a:lnTo>
                    <a:pt x="139239" y="315271"/>
                  </a:lnTo>
                  <a:lnTo>
                    <a:pt x="166643" y="280324"/>
                  </a:lnTo>
                  <a:lnTo>
                    <a:pt x="196134" y="247008"/>
                  </a:lnTo>
                  <a:lnTo>
                    <a:pt x="227621" y="215408"/>
                  </a:lnTo>
                  <a:lnTo>
                    <a:pt x="261013" y="185610"/>
                  </a:lnTo>
                  <a:lnTo>
                    <a:pt x="296219" y="157702"/>
                  </a:lnTo>
                  <a:lnTo>
                    <a:pt x="333147" y="131768"/>
                  </a:lnTo>
                  <a:lnTo>
                    <a:pt x="371707" y="107895"/>
                  </a:lnTo>
                  <a:lnTo>
                    <a:pt x="411807" y="86169"/>
                  </a:lnTo>
                  <a:lnTo>
                    <a:pt x="453357" y="66677"/>
                  </a:lnTo>
                  <a:lnTo>
                    <a:pt x="496266" y="49504"/>
                  </a:lnTo>
                  <a:lnTo>
                    <a:pt x="540442" y="34736"/>
                  </a:lnTo>
                  <a:lnTo>
                    <a:pt x="585795" y="22461"/>
                  </a:lnTo>
                  <a:lnTo>
                    <a:pt x="632233" y="12763"/>
                  </a:lnTo>
                  <a:lnTo>
                    <a:pt x="679665" y="5730"/>
                  </a:lnTo>
                  <a:lnTo>
                    <a:pt x="728001" y="1446"/>
                  </a:lnTo>
                  <a:lnTo>
                    <a:pt x="777149" y="0"/>
                  </a:lnTo>
                  <a:lnTo>
                    <a:pt x="828477" y="1604"/>
                  </a:lnTo>
                  <a:lnTo>
                    <a:pt x="879301" y="6378"/>
                  </a:lnTo>
                  <a:lnTo>
                    <a:pt x="929472" y="14262"/>
                  </a:lnTo>
                  <a:lnTo>
                    <a:pt x="978838" y="25196"/>
                  </a:lnTo>
                  <a:lnTo>
                    <a:pt x="1027248" y="39123"/>
                  </a:lnTo>
                  <a:lnTo>
                    <a:pt x="1074552" y="55982"/>
                  </a:lnTo>
                  <a:lnTo>
                    <a:pt x="1120598" y="75715"/>
                  </a:lnTo>
                  <a:lnTo>
                    <a:pt x="1165235" y="98262"/>
                  </a:lnTo>
                  <a:lnTo>
                    <a:pt x="1208313" y="123564"/>
                  </a:lnTo>
                  <a:lnTo>
                    <a:pt x="1249680" y="151562"/>
                  </a:lnTo>
                  <a:lnTo>
                    <a:pt x="1289185" y="182196"/>
                  </a:lnTo>
                  <a:lnTo>
                    <a:pt x="1326678" y="215408"/>
                  </a:lnTo>
                  <a:lnTo>
                    <a:pt x="1361773" y="250889"/>
                  </a:lnTo>
                  <a:lnTo>
                    <a:pt x="1394144" y="288274"/>
                  </a:lnTo>
                  <a:lnTo>
                    <a:pt x="1423729" y="327422"/>
                  </a:lnTo>
                  <a:lnTo>
                    <a:pt x="1450466" y="368188"/>
                  </a:lnTo>
                  <a:lnTo>
                    <a:pt x="1474291" y="410430"/>
                  </a:lnTo>
                  <a:lnTo>
                    <a:pt x="1495142" y="454005"/>
                  </a:lnTo>
                  <a:lnTo>
                    <a:pt x="1512958" y="498770"/>
                  </a:lnTo>
                  <a:lnTo>
                    <a:pt x="1527674" y="544583"/>
                  </a:lnTo>
                  <a:lnTo>
                    <a:pt x="1539229" y="591300"/>
                  </a:lnTo>
                  <a:lnTo>
                    <a:pt x="1547560" y="638779"/>
                  </a:lnTo>
                  <a:lnTo>
                    <a:pt x="1552604" y="686876"/>
                  </a:lnTo>
                  <a:lnTo>
                    <a:pt x="1554299" y="735449"/>
                  </a:lnTo>
                  <a:lnTo>
                    <a:pt x="1552771" y="781961"/>
                  </a:lnTo>
                  <a:lnTo>
                    <a:pt x="1548244" y="827703"/>
                  </a:lnTo>
                  <a:lnTo>
                    <a:pt x="1540812" y="872590"/>
                  </a:lnTo>
                  <a:lnTo>
                    <a:pt x="1530565" y="916536"/>
                  </a:lnTo>
                  <a:lnTo>
                    <a:pt x="1517593" y="959456"/>
                  </a:lnTo>
                  <a:lnTo>
                    <a:pt x="1501988" y="1001261"/>
                  </a:lnTo>
                  <a:lnTo>
                    <a:pt x="1483842" y="1041868"/>
                  </a:lnTo>
                  <a:lnTo>
                    <a:pt x="1463244" y="1081188"/>
                  </a:lnTo>
                  <a:lnTo>
                    <a:pt x="1440287" y="1119137"/>
                  </a:lnTo>
                  <a:lnTo>
                    <a:pt x="1415060" y="1155628"/>
                  </a:lnTo>
                  <a:lnTo>
                    <a:pt x="1387656" y="1190575"/>
                  </a:lnTo>
                  <a:lnTo>
                    <a:pt x="1358165" y="1223891"/>
                  </a:lnTo>
                  <a:lnTo>
                    <a:pt x="1326677" y="1255491"/>
                  </a:lnTo>
                  <a:lnTo>
                    <a:pt x="1293286" y="1285289"/>
                  </a:lnTo>
                  <a:lnTo>
                    <a:pt x="1258080" y="1313197"/>
                  </a:lnTo>
                  <a:lnTo>
                    <a:pt x="1221152" y="1339131"/>
                  </a:lnTo>
                  <a:lnTo>
                    <a:pt x="1182592" y="1363004"/>
                  </a:lnTo>
                  <a:lnTo>
                    <a:pt x="1142492" y="1384730"/>
                  </a:lnTo>
                  <a:lnTo>
                    <a:pt x="1100941" y="1404222"/>
                  </a:lnTo>
                  <a:lnTo>
                    <a:pt x="1058033" y="1421395"/>
                  </a:lnTo>
                  <a:lnTo>
                    <a:pt x="1013857" y="1436163"/>
                  </a:lnTo>
                  <a:lnTo>
                    <a:pt x="968504" y="1448438"/>
                  </a:lnTo>
                  <a:lnTo>
                    <a:pt x="922066" y="1458136"/>
                  </a:lnTo>
                  <a:lnTo>
                    <a:pt x="874634" y="1465169"/>
                  </a:lnTo>
                  <a:lnTo>
                    <a:pt x="826298" y="1469453"/>
                  </a:lnTo>
                  <a:lnTo>
                    <a:pt x="777149" y="1470899"/>
                  </a:lnTo>
                  <a:lnTo>
                    <a:pt x="728001" y="1469453"/>
                  </a:lnTo>
                  <a:lnTo>
                    <a:pt x="679665" y="1465169"/>
                  </a:lnTo>
                  <a:lnTo>
                    <a:pt x="632233" y="1458136"/>
                  </a:lnTo>
                  <a:lnTo>
                    <a:pt x="585795" y="1448438"/>
                  </a:lnTo>
                  <a:lnTo>
                    <a:pt x="540442" y="1436163"/>
                  </a:lnTo>
                  <a:lnTo>
                    <a:pt x="496266" y="1421395"/>
                  </a:lnTo>
                  <a:lnTo>
                    <a:pt x="453357" y="1404222"/>
                  </a:lnTo>
                  <a:lnTo>
                    <a:pt x="411807" y="1384730"/>
                  </a:lnTo>
                  <a:lnTo>
                    <a:pt x="371707" y="1363004"/>
                  </a:lnTo>
                  <a:lnTo>
                    <a:pt x="333147" y="1339131"/>
                  </a:lnTo>
                  <a:lnTo>
                    <a:pt x="296219" y="1313197"/>
                  </a:lnTo>
                  <a:lnTo>
                    <a:pt x="261013" y="1285289"/>
                  </a:lnTo>
                  <a:lnTo>
                    <a:pt x="227621" y="1255491"/>
                  </a:lnTo>
                  <a:lnTo>
                    <a:pt x="196134" y="1223891"/>
                  </a:lnTo>
                  <a:lnTo>
                    <a:pt x="166643" y="1190575"/>
                  </a:lnTo>
                  <a:lnTo>
                    <a:pt x="139239" y="1155628"/>
                  </a:lnTo>
                  <a:lnTo>
                    <a:pt x="114012" y="1119137"/>
                  </a:lnTo>
                  <a:lnTo>
                    <a:pt x="91055" y="1081188"/>
                  </a:lnTo>
                  <a:lnTo>
                    <a:pt x="70457" y="1041868"/>
                  </a:lnTo>
                  <a:lnTo>
                    <a:pt x="52311" y="1001261"/>
                  </a:lnTo>
                  <a:lnTo>
                    <a:pt x="36706" y="959456"/>
                  </a:lnTo>
                  <a:lnTo>
                    <a:pt x="23734" y="916536"/>
                  </a:lnTo>
                  <a:lnTo>
                    <a:pt x="13487" y="872590"/>
                  </a:lnTo>
                  <a:lnTo>
                    <a:pt x="6055" y="827703"/>
                  </a:lnTo>
                  <a:lnTo>
                    <a:pt x="1528" y="781961"/>
                  </a:lnTo>
                  <a:lnTo>
                    <a:pt x="0" y="735449"/>
                  </a:lnTo>
                  <a:close/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849094" y="2657982"/>
              <a:ext cx="474980" cy="678815"/>
            </a:xfrm>
            <a:custGeom>
              <a:avLst/>
              <a:gdLst/>
              <a:ahLst/>
              <a:cxnLst/>
              <a:rect l="l" t="t" r="r" b="b"/>
              <a:pathLst>
                <a:path w="474980" h="678814">
                  <a:moveTo>
                    <a:pt x="474687" y="616038"/>
                  </a:moveTo>
                  <a:lnTo>
                    <a:pt x="67500" y="616038"/>
                  </a:lnTo>
                  <a:lnTo>
                    <a:pt x="67500" y="0"/>
                  </a:lnTo>
                  <a:lnTo>
                    <a:pt x="0" y="0"/>
                  </a:lnTo>
                  <a:lnTo>
                    <a:pt x="0" y="678002"/>
                  </a:lnTo>
                  <a:lnTo>
                    <a:pt x="88" y="678446"/>
                  </a:lnTo>
                  <a:lnTo>
                    <a:pt x="474687" y="678446"/>
                  </a:lnTo>
                  <a:lnTo>
                    <a:pt x="474687" y="616038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162" y="152400"/>
            <a:ext cx="7549667" cy="48386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3340" rIns="0" bIns="0" rtlCol="0" vert="horz">
            <a:spAutoFit/>
          </a:bodyPr>
          <a:lstStyle/>
          <a:p>
            <a:pPr marL="2540">
              <a:lnSpc>
                <a:spcPct val="100000"/>
              </a:lnSpc>
              <a:spcBef>
                <a:spcPts val="100"/>
              </a:spcBef>
            </a:pPr>
            <a:r>
              <a:rPr dirty="0" sz="6700" spc="-1000"/>
              <a:t>HIGHER-</a:t>
            </a:r>
            <a:r>
              <a:rPr dirty="0" sz="6700" spc="-1150"/>
              <a:t>ORDER</a:t>
            </a:r>
            <a:r>
              <a:rPr dirty="0" sz="6700" spc="-400"/>
              <a:t> </a:t>
            </a:r>
            <a:r>
              <a:rPr dirty="0" sz="6700" spc="-819"/>
              <a:t>EFFECTS</a:t>
            </a:r>
            <a:endParaRPr sz="6700"/>
          </a:p>
        </p:txBody>
      </p:sp>
      <p:sp>
        <p:nvSpPr>
          <p:cNvPr id="5" name="object 5" descr=""/>
          <p:cNvSpPr txBox="1"/>
          <p:nvPr/>
        </p:nvSpPr>
        <p:spPr>
          <a:xfrm>
            <a:off x="3890875" y="2543993"/>
            <a:ext cx="3791585" cy="128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65" i="1">
                <a:solidFill>
                  <a:srgbClr val="FFFFFF"/>
                </a:solidFill>
                <a:latin typeface="Calibri"/>
                <a:cs typeface="Calibri"/>
              </a:rPr>
              <a:t>Actions</a:t>
            </a:r>
            <a:r>
              <a:rPr dirty="0" sz="2400" spc="20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2400" spc="21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consequences.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95" i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0" i="1">
                <a:solidFill>
                  <a:srgbClr val="FFFFFF"/>
                </a:solidFill>
                <a:latin typeface="Calibri"/>
                <a:cs typeface="Calibri"/>
              </a:rPr>
              <a:t>those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consequences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2400" spc="29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consequences.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425" y="2405925"/>
            <a:ext cx="1792747" cy="1792747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803494" y="2783419"/>
            <a:ext cx="494030" cy="1550035"/>
            <a:chOff x="2803494" y="2783419"/>
            <a:chExt cx="494030" cy="1550035"/>
          </a:xfrm>
        </p:grpSpPr>
        <p:sp>
          <p:nvSpPr>
            <p:cNvPr id="3" name="object 3" descr=""/>
            <p:cNvSpPr/>
            <p:nvPr/>
          </p:nvSpPr>
          <p:spPr>
            <a:xfrm>
              <a:off x="2803494" y="3084532"/>
              <a:ext cx="192405" cy="1248410"/>
            </a:xfrm>
            <a:custGeom>
              <a:avLst/>
              <a:gdLst/>
              <a:ahLst/>
              <a:cxnLst/>
              <a:rect l="l" t="t" r="r" b="b"/>
              <a:pathLst>
                <a:path w="192405" h="1248410">
                  <a:moveTo>
                    <a:pt x="192385" y="1248386"/>
                  </a:moveTo>
                  <a:lnTo>
                    <a:pt x="0" y="1248386"/>
                  </a:lnTo>
                  <a:lnTo>
                    <a:pt x="0" y="0"/>
                  </a:lnTo>
                  <a:lnTo>
                    <a:pt x="192385" y="0"/>
                  </a:lnTo>
                  <a:lnTo>
                    <a:pt x="192385" y="1248386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995880" y="2783419"/>
              <a:ext cx="301625" cy="1550035"/>
            </a:xfrm>
            <a:custGeom>
              <a:avLst/>
              <a:gdLst/>
              <a:ahLst/>
              <a:cxnLst/>
              <a:rect l="l" t="t" r="r" b="b"/>
              <a:pathLst>
                <a:path w="301625" h="1550035">
                  <a:moveTo>
                    <a:pt x="0" y="1549500"/>
                  </a:moveTo>
                  <a:lnTo>
                    <a:pt x="0" y="301113"/>
                  </a:lnTo>
                  <a:lnTo>
                    <a:pt x="301113" y="0"/>
                  </a:lnTo>
                  <a:lnTo>
                    <a:pt x="301113" y="1248385"/>
                  </a:lnTo>
                  <a:lnTo>
                    <a:pt x="0" y="1549500"/>
                  </a:lnTo>
                  <a:close/>
                </a:path>
              </a:pathLst>
            </a:custGeom>
            <a:solidFill>
              <a:srgbClr val="CB47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03494" y="2783419"/>
              <a:ext cx="494030" cy="301625"/>
            </a:xfrm>
            <a:custGeom>
              <a:avLst/>
              <a:gdLst/>
              <a:ahLst/>
              <a:cxnLst/>
              <a:rect l="l" t="t" r="r" b="b"/>
              <a:pathLst>
                <a:path w="494029" h="301625">
                  <a:moveTo>
                    <a:pt x="192385" y="301113"/>
                  </a:moveTo>
                  <a:lnTo>
                    <a:pt x="0" y="301113"/>
                  </a:lnTo>
                  <a:lnTo>
                    <a:pt x="301113" y="0"/>
                  </a:lnTo>
                  <a:lnTo>
                    <a:pt x="493499" y="0"/>
                  </a:lnTo>
                  <a:lnTo>
                    <a:pt x="192385" y="301113"/>
                  </a:lnTo>
                  <a:close/>
                </a:path>
              </a:pathLst>
            </a:custGeom>
            <a:solidFill>
              <a:srgbClr val="FF797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4175817" y="2227585"/>
            <a:ext cx="702945" cy="2105660"/>
            <a:chOff x="4175817" y="2227585"/>
            <a:chExt cx="702945" cy="2105660"/>
          </a:xfrm>
        </p:grpSpPr>
        <p:sp>
          <p:nvSpPr>
            <p:cNvPr id="7" name="object 7" descr=""/>
            <p:cNvSpPr/>
            <p:nvPr/>
          </p:nvSpPr>
          <p:spPr>
            <a:xfrm>
              <a:off x="4175817" y="2656283"/>
              <a:ext cx="274320" cy="1677035"/>
            </a:xfrm>
            <a:custGeom>
              <a:avLst/>
              <a:gdLst/>
              <a:ahLst/>
              <a:cxnLst/>
              <a:rect l="l" t="t" r="r" b="b"/>
              <a:pathLst>
                <a:path w="274320" h="1677035">
                  <a:moveTo>
                    <a:pt x="273901" y="1676701"/>
                  </a:moveTo>
                  <a:lnTo>
                    <a:pt x="0" y="1676701"/>
                  </a:lnTo>
                  <a:lnTo>
                    <a:pt x="0" y="0"/>
                  </a:lnTo>
                  <a:lnTo>
                    <a:pt x="273901" y="0"/>
                  </a:lnTo>
                  <a:lnTo>
                    <a:pt x="273901" y="1676701"/>
                  </a:lnTo>
                  <a:close/>
                </a:path>
              </a:pathLst>
            </a:custGeom>
            <a:solidFill>
              <a:srgbClr val="FCD9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449719" y="2227585"/>
              <a:ext cx="429259" cy="2105660"/>
            </a:xfrm>
            <a:custGeom>
              <a:avLst/>
              <a:gdLst/>
              <a:ahLst/>
              <a:cxnLst/>
              <a:rect l="l" t="t" r="r" b="b"/>
              <a:pathLst>
                <a:path w="429260" h="2105660">
                  <a:moveTo>
                    <a:pt x="0" y="2105399"/>
                  </a:moveTo>
                  <a:lnTo>
                    <a:pt x="0" y="428698"/>
                  </a:lnTo>
                  <a:lnTo>
                    <a:pt x="428697" y="0"/>
                  </a:lnTo>
                  <a:lnTo>
                    <a:pt x="428697" y="1676701"/>
                  </a:lnTo>
                  <a:lnTo>
                    <a:pt x="0" y="2105399"/>
                  </a:lnTo>
                  <a:close/>
                </a:path>
              </a:pathLst>
            </a:custGeom>
            <a:solidFill>
              <a:srgbClr val="C9AD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175817" y="2227585"/>
              <a:ext cx="702945" cy="429259"/>
            </a:xfrm>
            <a:custGeom>
              <a:avLst/>
              <a:gdLst/>
              <a:ahLst/>
              <a:cxnLst/>
              <a:rect l="l" t="t" r="r" b="b"/>
              <a:pathLst>
                <a:path w="702945" h="429260">
                  <a:moveTo>
                    <a:pt x="273901" y="428698"/>
                  </a:moveTo>
                  <a:lnTo>
                    <a:pt x="0" y="428698"/>
                  </a:lnTo>
                  <a:lnTo>
                    <a:pt x="428698" y="0"/>
                  </a:lnTo>
                  <a:lnTo>
                    <a:pt x="702599" y="0"/>
                  </a:lnTo>
                  <a:lnTo>
                    <a:pt x="273901" y="428698"/>
                  </a:lnTo>
                  <a:close/>
                </a:path>
              </a:pathLst>
            </a:custGeom>
            <a:solidFill>
              <a:srgbClr val="FCE06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5966192" y="1455507"/>
            <a:ext cx="1051560" cy="2877820"/>
            <a:chOff x="5966192" y="1455507"/>
            <a:chExt cx="1051560" cy="2877820"/>
          </a:xfrm>
        </p:grpSpPr>
        <p:sp>
          <p:nvSpPr>
            <p:cNvPr id="11" name="object 11" descr=""/>
            <p:cNvSpPr/>
            <p:nvPr/>
          </p:nvSpPr>
          <p:spPr>
            <a:xfrm>
              <a:off x="5966192" y="2097090"/>
              <a:ext cx="410209" cy="2236470"/>
            </a:xfrm>
            <a:custGeom>
              <a:avLst/>
              <a:gdLst/>
              <a:ahLst/>
              <a:cxnLst/>
              <a:rect l="l" t="t" r="r" b="b"/>
              <a:pathLst>
                <a:path w="410210" h="2236470">
                  <a:moveTo>
                    <a:pt x="409916" y="2236016"/>
                  </a:moveTo>
                  <a:lnTo>
                    <a:pt x="0" y="2236016"/>
                  </a:lnTo>
                  <a:lnTo>
                    <a:pt x="0" y="0"/>
                  </a:lnTo>
                  <a:lnTo>
                    <a:pt x="409916" y="0"/>
                  </a:lnTo>
                  <a:lnTo>
                    <a:pt x="409916" y="2236016"/>
                  </a:lnTo>
                  <a:close/>
                </a:path>
              </a:pathLst>
            </a:custGeom>
            <a:solidFill>
              <a:srgbClr val="FCD9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376109" y="1455507"/>
              <a:ext cx="641985" cy="2877820"/>
            </a:xfrm>
            <a:custGeom>
              <a:avLst/>
              <a:gdLst/>
              <a:ahLst/>
              <a:cxnLst/>
              <a:rect l="l" t="t" r="r" b="b"/>
              <a:pathLst>
                <a:path w="641984" h="2877820">
                  <a:moveTo>
                    <a:pt x="0" y="2877599"/>
                  </a:moveTo>
                  <a:lnTo>
                    <a:pt x="0" y="641583"/>
                  </a:lnTo>
                  <a:lnTo>
                    <a:pt x="641583" y="0"/>
                  </a:lnTo>
                  <a:lnTo>
                    <a:pt x="641583" y="2236016"/>
                  </a:lnTo>
                  <a:lnTo>
                    <a:pt x="0" y="2877599"/>
                  </a:lnTo>
                  <a:close/>
                </a:path>
              </a:pathLst>
            </a:custGeom>
            <a:solidFill>
              <a:srgbClr val="C9AD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966192" y="1455507"/>
              <a:ext cx="1051560" cy="641985"/>
            </a:xfrm>
            <a:custGeom>
              <a:avLst/>
              <a:gdLst/>
              <a:ahLst/>
              <a:cxnLst/>
              <a:rect l="l" t="t" r="r" b="b"/>
              <a:pathLst>
                <a:path w="1051559" h="641985">
                  <a:moveTo>
                    <a:pt x="409916" y="641583"/>
                  </a:moveTo>
                  <a:lnTo>
                    <a:pt x="0" y="641583"/>
                  </a:lnTo>
                  <a:lnTo>
                    <a:pt x="641583" y="0"/>
                  </a:lnTo>
                  <a:lnTo>
                    <a:pt x="1051500" y="0"/>
                  </a:lnTo>
                  <a:lnTo>
                    <a:pt x="409916" y="641583"/>
                  </a:lnTo>
                  <a:close/>
                </a:path>
              </a:pathLst>
            </a:custGeom>
            <a:solidFill>
              <a:srgbClr val="FCE06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1888290" y="3320199"/>
            <a:ext cx="273050" cy="1013460"/>
            <a:chOff x="1888290" y="3320199"/>
            <a:chExt cx="273050" cy="1013460"/>
          </a:xfrm>
        </p:grpSpPr>
        <p:sp>
          <p:nvSpPr>
            <p:cNvPr id="15" name="object 15" descr=""/>
            <p:cNvSpPr/>
            <p:nvPr/>
          </p:nvSpPr>
          <p:spPr>
            <a:xfrm>
              <a:off x="1888290" y="3486590"/>
              <a:ext cx="106680" cy="847090"/>
            </a:xfrm>
            <a:custGeom>
              <a:avLst/>
              <a:gdLst/>
              <a:ahLst/>
              <a:cxnLst/>
              <a:rect l="l" t="t" r="r" b="b"/>
              <a:pathLst>
                <a:path w="106680" h="847089">
                  <a:moveTo>
                    <a:pt x="106309" y="846709"/>
                  </a:moveTo>
                  <a:lnTo>
                    <a:pt x="0" y="846709"/>
                  </a:lnTo>
                  <a:lnTo>
                    <a:pt x="0" y="0"/>
                  </a:lnTo>
                  <a:lnTo>
                    <a:pt x="106309" y="0"/>
                  </a:lnTo>
                  <a:lnTo>
                    <a:pt x="106309" y="8467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994600" y="3320199"/>
              <a:ext cx="167005" cy="1013460"/>
            </a:xfrm>
            <a:custGeom>
              <a:avLst/>
              <a:gdLst/>
              <a:ahLst/>
              <a:cxnLst/>
              <a:rect l="l" t="t" r="r" b="b"/>
              <a:pathLst>
                <a:path w="167005" h="1013460">
                  <a:moveTo>
                    <a:pt x="0" y="1013099"/>
                  </a:moveTo>
                  <a:lnTo>
                    <a:pt x="0" y="166390"/>
                  </a:lnTo>
                  <a:lnTo>
                    <a:pt x="166390" y="0"/>
                  </a:lnTo>
                  <a:lnTo>
                    <a:pt x="166390" y="846709"/>
                  </a:lnTo>
                  <a:lnTo>
                    <a:pt x="0" y="1013099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888290" y="3320199"/>
              <a:ext cx="273050" cy="167005"/>
            </a:xfrm>
            <a:custGeom>
              <a:avLst/>
              <a:gdLst/>
              <a:ahLst/>
              <a:cxnLst/>
              <a:rect l="l" t="t" r="r" b="b"/>
              <a:pathLst>
                <a:path w="273050" h="167004">
                  <a:moveTo>
                    <a:pt x="106309" y="166390"/>
                  </a:moveTo>
                  <a:lnTo>
                    <a:pt x="0" y="166390"/>
                  </a:lnTo>
                  <a:lnTo>
                    <a:pt x="166390" y="0"/>
                  </a:lnTo>
                  <a:lnTo>
                    <a:pt x="272699" y="0"/>
                  </a:lnTo>
                  <a:lnTo>
                    <a:pt x="106309" y="1663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1648552" y="1518880"/>
            <a:ext cx="3232150" cy="17011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1930" marR="5080" indent="178435">
              <a:lnSpc>
                <a:spcPct val="100000"/>
              </a:lnSpc>
              <a:spcBef>
                <a:spcPts val="100"/>
              </a:spcBef>
            </a:pPr>
            <a:r>
              <a:rPr dirty="0" sz="1900" spc="-225">
                <a:solidFill>
                  <a:srgbClr val="FCD94B"/>
                </a:solidFill>
                <a:latin typeface="Calibri"/>
                <a:cs typeface="Calibri"/>
              </a:rPr>
              <a:t>2nd</a:t>
            </a:r>
            <a:r>
              <a:rPr dirty="0" sz="1900" spc="-170">
                <a:solidFill>
                  <a:srgbClr val="FCD94B"/>
                </a:solidFill>
                <a:latin typeface="Calibri"/>
                <a:cs typeface="Calibri"/>
              </a:rPr>
              <a:t> Order</a:t>
            </a:r>
            <a:endParaRPr sz="1900">
              <a:latin typeface="Calibri"/>
              <a:cs typeface="Calibri"/>
            </a:endParaRPr>
          </a:p>
          <a:p>
            <a:pPr marL="1197610" marR="1549400" indent="201930">
              <a:lnSpc>
                <a:spcPts val="2280"/>
              </a:lnSpc>
            </a:pPr>
            <a:r>
              <a:rPr dirty="0" sz="1900" spc="-75">
                <a:solidFill>
                  <a:srgbClr val="FF595E"/>
                </a:solidFill>
                <a:latin typeface="Calibri"/>
                <a:cs typeface="Calibri"/>
              </a:rPr>
              <a:t>1st </a:t>
            </a:r>
            <a:r>
              <a:rPr dirty="0" sz="1900" spc="-170">
                <a:solidFill>
                  <a:srgbClr val="FF595E"/>
                </a:solidFill>
                <a:latin typeface="Calibri"/>
                <a:cs typeface="Calibri"/>
              </a:rPr>
              <a:t>Order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dirty="0" sz="1900" spc="-330">
                <a:solidFill>
                  <a:srgbClr val="FFFFFF"/>
                </a:solidFill>
                <a:latin typeface="Calibri"/>
                <a:cs typeface="Calibri"/>
              </a:rPr>
              <a:t>ACTION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497152" y="762848"/>
            <a:ext cx="502284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184785">
              <a:lnSpc>
                <a:spcPct val="100000"/>
              </a:lnSpc>
              <a:spcBef>
                <a:spcPts val="100"/>
              </a:spcBef>
            </a:pPr>
            <a:r>
              <a:rPr dirty="0" sz="1900" spc="-130">
                <a:solidFill>
                  <a:srgbClr val="FCD94B"/>
                </a:solidFill>
              </a:rPr>
              <a:t>3rd </a:t>
            </a:r>
            <a:r>
              <a:rPr dirty="0" sz="1900" spc="-170">
                <a:solidFill>
                  <a:srgbClr val="FCD94B"/>
                </a:solidFill>
              </a:rPr>
              <a:t>Order</a:t>
            </a:r>
            <a:endParaRPr sz="1900"/>
          </a:p>
        </p:txBody>
      </p:sp>
      <p:sp>
        <p:nvSpPr>
          <p:cNvPr id="20" name="object 20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1087425" y="527800"/>
            <a:ext cx="6969759" cy="4095750"/>
            <a:chOff x="1087425" y="527800"/>
            <a:chExt cx="6969759" cy="4095750"/>
          </a:xfrm>
        </p:grpSpPr>
        <p:sp>
          <p:nvSpPr>
            <p:cNvPr id="22" name="object 22" descr=""/>
            <p:cNvSpPr/>
            <p:nvPr/>
          </p:nvSpPr>
          <p:spPr>
            <a:xfrm>
              <a:off x="1096950" y="537325"/>
              <a:ext cx="6950709" cy="4076700"/>
            </a:xfrm>
            <a:custGeom>
              <a:avLst/>
              <a:gdLst/>
              <a:ahLst/>
              <a:cxnLst/>
              <a:rect l="l" t="t" r="r" b="b"/>
              <a:pathLst>
                <a:path w="6950709" h="4076700">
                  <a:moveTo>
                    <a:pt x="0" y="0"/>
                  </a:moveTo>
                  <a:lnTo>
                    <a:pt x="6950099" y="0"/>
                  </a:lnTo>
                  <a:lnTo>
                    <a:pt x="6950099" y="4076399"/>
                  </a:lnTo>
                  <a:lnTo>
                    <a:pt x="0" y="4076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795150" y="706525"/>
              <a:ext cx="0" cy="3738245"/>
            </a:xfrm>
            <a:custGeom>
              <a:avLst/>
              <a:gdLst/>
              <a:ahLst/>
              <a:cxnLst/>
              <a:rect l="l" t="t" r="r" b="b"/>
              <a:pathLst>
                <a:path w="0" h="3738245">
                  <a:moveTo>
                    <a:pt x="0" y="373799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3175">
              <a:lnSpc>
                <a:spcPct val="114999"/>
              </a:lnSpc>
              <a:spcBef>
                <a:spcPts val="100"/>
              </a:spcBef>
            </a:pP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“Many</a:t>
            </a:r>
            <a:r>
              <a:rPr dirty="0" sz="2700" spc="1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80" i="1">
                <a:solidFill>
                  <a:srgbClr val="B7B7B7"/>
                </a:solidFill>
                <a:latin typeface="Calibri"/>
                <a:cs typeface="Calibri"/>
              </a:rPr>
              <a:t>people</a:t>
            </a:r>
            <a:r>
              <a:rPr dirty="0" sz="2700" spc="1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look</a:t>
            </a:r>
            <a:r>
              <a:rPr dirty="0" sz="2700" spc="1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at</a:t>
            </a:r>
            <a:r>
              <a:rPr dirty="0" sz="2700" spc="1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ﬁrst</a:t>
            </a:r>
            <a:r>
              <a:rPr dirty="0" sz="2700" spc="12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order</a:t>
            </a:r>
            <a:r>
              <a:rPr dirty="0" sz="2700" spc="1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60" i="1">
                <a:solidFill>
                  <a:srgbClr val="B7B7B7"/>
                </a:solidFill>
                <a:latin typeface="Calibri"/>
                <a:cs typeface="Calibri"/>
              </a:rPr>
              <a:t>eﬀects,</a:t>
            </a:r>
            <a:r>
              <a:rPr dirty="0" sz="2700" spc="1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-10" i="1">
                <a:solidFill>
                  <a:srgbClr val="B7B7B7"/>
                </a:solidFill>
                <a:latin typeface="Calibri"/>
                <a:cs typeface="Calibri"/>
              </a:rPr>
              <a:t>thinking</a:t>
            </a:r>
            <a:r>
              <a:rPr dirty="0" sz="2700" spc="-1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in</a:t>
            </a:r>
            <a:r>
              <a:rPr dirty="0" sz="2700" spc="18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the</a:t>
            </a:r>
            <a:r>
              <a:rPr dirty="0" sz="2700" spc="18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short</a:t>
            </a:r>
            <a:r>
              <a:rPr dirty="0" sz="2700" spc="18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term.</a:t>
            </a:r>
            <a:r>
              <a:rPr dirty="0" sz="2700" spc="18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85" i="1">
                <a:solidFill>
                  <a:srgbClr val="B7B7B7"/>
                </a:solidFill>
                <a:latin typeface="Calibri"/>
                <a:cs typeface="Calibri"/>
              </a:rPr>
              <a:t>Conversely,</a:t>
            </a:r>
            <a:r>
              <a:rPr dirty="0" sz="2700" spc="18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not</a:t>
            </a:r>
            <a:r>
              <a:rPr dirty="0" sz="2700" spc="18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90" i="1">
                <a:solidFill>
                  <a:srgbClr val="B7B7B7"/>
                </a:solidFill>
                <a:latin typeface="Calibri"/>
                <a:cs typeface="Calibri"/>
              </a:rPr>
              <a:t>spending</a:t>
            </a:r>
            <a:r>
              <a:rPr dirty="0" sz="2700" spc="18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-20" i="1">
                <a:solidFill>
                  <a:srgbClr val="B7B7B7"/>
                </a:solidFill>
                <a:latin typeface="Calibri"/>
                <a:cs typeface="Calibri"/>
              </a:rPr>
              <a:t>time </a:t>
            </a:r>
            <a:r>
              <a:rPr dirty="0" sz="2700" spc="60" i="1">
                <a:solidFill>
                  <a:srgbClr val="B7B7B7"/>
                </a:solidFill>
                <a:latin typeface="Calibri"/>
                <a:cs typeface="Calibri"/>
              </a:rPr>
              <a:t>considering</a:t>
            </a:r>
            <a:r>
              <a:rPr dirty="0" sz="2700" spc="1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the</a:t>
            </a:r>
            <a:r>
              <a:rPr dirty="0" sz="2700" spc="18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105" i="1">
                <a:solidFill>
                  <a:srgbClr val="B7B7B7"/>
                </a:solidFill>
                <a:latin typeface="Calibri"/>
                <a:cs typeface="Calibri"/>
              </a:rPr>
              <a:t>2nd</a:t>
            </a:r>
            <a:r>
              <a:rPr dirty="0" sz="2700" spc="1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65" i="1">
                <a:solidFill>
                  <a:srgbClr val="B7B7B7"/>
                </a:solidFill>
                <a:latin typeface="Calibri"/>
                <a:cs typeface="Calibri"/>
              </a:rPr>
              <a:t>and</a:t>
            </a:r>
            <a:r>
              <a:rPr dirty="0" sz="2700" spc="18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55" i="1">
                <a:solidFill>
                  <a:srgbClr val="B7B7B7"/>
                </a:solidFill>
                <a:latin typeface="Calibri"/>
                <a:cs typeface="Calibri"/>
              </a:rPr>
              <a:t>3rd</a:t>
            </a:r>
            <a:r>
              <a:rPr dirty="0" sz="2700" spc="1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order</a:t>
            </a:r>
            <a:r>
              <a:rPr dirty="0" sz="2700" spc="18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55" i="1">
                <a:solidFill>
                  <a:srgbClr val="B7B7B7"/>
                </a:solidFill>
                <a:latin typeface="Calibri"/>
                <a:cs typeface="Calibri"/>
              </a:rPr>
              <a:t>eﬀects</a:t>
            </a:r>
            <a:r>
              <a:rPr dirty="0" sz="2700" spc="17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-25" i="1">
                <a:solidFill>
                  <a:srgbClr val="B7B7B7"/>
                </a:solidFill>
                <a:latin typeface="Calibri"/>
                <a:cs typeface="Calibri"/>
              </a:rPr>
              <a:t>of </a:t>
            </a:r>
            <a:r>
              <a:rPr dirty="0" sz="2700" spc="70" i="1">
                <a:solidFill>
                  <a:srgbClr val="B7B7B7"/>
                </a:solidFill>
                <a:latin typeface="Calibri"/>
                <a:cs typeface="Calibri"/>
              </a:rPr>
              <a:t>actions—which</a:t>
            </a:r>
            <a:r>
              <a:rPr dirty="0" sz="2700" spc="18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75" i="1">
                <a:solidFill>
                  <a:srgbClr val="B7B7B7"/>
                </a:solidFill>
                <a:latin typeface="Calibri"/>
                <a:cs typeface="Calibri"/>
              </a:rPr>
              <a:t>leads</a:t>
            </a:r>
            <a:r>
              <a:rPr dirty="0" sz="2700" spc="18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them</a:t>
            </a:r>
            <a:r>
              <a:rPr dirty="0" sz="2700" spc="18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to</a:t>
            </a:r>
            <a:r>
              <a:rPr dirty="0" sz="2700" spc="18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put</a:t>
            </a:r>
            <a:r>
              <a:rPr dirty="0" sz="2700" spc="18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too</a:t>
            </a:r>
            <a:r>
              <a:rPr dirty="0" sz="2700" spc="18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114" i="1">
                <a:solidFill>
                  <a:srgbClr val="B7B7B7"/>
                </a:solidFill>
                <a:latin typeface="Calibri"/>
                <a:cs typeface="Calibri"/>
              </a:rPr>
              <a:t>much</a:t>
            </a:r>
            <a:r>
              <a:rPr dirty="0" sz="2700" spc="18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-10" i="1">
                <a:solidFill>
                  <a:srgbClr val="B7B7B7"/>
                </a:solidFill>
                <a:latin typeface="Calibri"/>
                <a:cs typeface="Calibri"/>
              </a:rPr>
              <a:t>trust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in</a:t>
            </a:r>
            <a:r>
              <a:rPr dirty="0" sz="2700" spc="2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dirty="0" sz="2700" spc="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90" i="1">
                <a:solidFill>
                  <a:srgbClr val="B7B7B7"/>
                </a:solidFill>
                <a:latin typeface="Calibri"/>
                <a:cs typeface="Calibri"/>
              </a:rPr>
              <a:t>system</a:t>
            </a:r>
            <a:r>
              <a:rPr dirty="0" sz="2700" spc="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that</a:t>
            </a:r>
            <a:r>
              <a:rPr dirty="0" sz="2700" spc="2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-20" i="1">
                <a:solidFill>
                  <a:srgbClr val="B7B7B7"/>
                </a:solidFill>
                <a:latin typeface="Calibri"/>
                <a:cs typeface="Calibri"/>
              </a:rPr>
              <a:t>will</a:t>
            </a:r>
            <a:r>
              <a:rPr dirty="0" sz="2700" spc="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-20" i="1">
                <a:solidFill>
                  <a:srgbClr val="B7B7B7"/>
                </a:solidFill>
                <a:latin typeface="Calibri"/>
                <a:cs typeface="Calibri"/>
              </a:rPr>
              <a:t>ultimately</a:t>
            </a:r>
            <a:r>
              <a:rPr dirty="0" sz="2700" spc="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-10" i="1">
                <a:solidFill>
                  <a:srgbClr val="B7B7B7"/>
                </a:solidFill>
                <a:latin typeface="Calibri"/>
                <a:cs typeface="Calibri"/>
              </a:rPr>
              <a:t>fail.”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841864" y="3485702"/>
            <a:ext cx="146113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-1370">
                <a:solidFill>
                  <a:srgbClr val="FF595E"/>
                </a:solidFill>
                <a:latin typeface="Calibri"/>
                <a:cs typeface="Calibri"/>
              </a:rPr>
              <a:t>—</a:t>
            </a:r>
            <a:r>
              <a:rPr dirty="0" sz="2900" spc="-305">
                <a:solidFill>
                  <a:srgbClr val="FF595E"/>
                </a:solidFill>
                <a:latin typeface="Calibri"/>
                <a:cs typeface="Calibri"/>
              </a:rPr>
              <a:t>JEFF</a:t>
            </a:r>
            <a:r>
              <a:rPr dirty="0" sz="2900" spc="-175">
                <a:solidFill>
                  <a:srgbClr val="FF595E"/>
                </a:solidFill>
                <a:latin typeface="Calibri"/>
                <a:cs typeface="Calibri"/>
              </a:rPr>
              <a:t> </a:t>
            </a:r>
            <a:r>
              <a:rPr dirty="0" sz="2900" spc="-610">
                <a:solidFill>
                  <a:srgbClr val="FF595E"/>
                </a:solidFill>
                <a:latin typeface="Calibri"/>
                <a:cs typeface="Calibri"/>
              </a:rPr>
              <a:t>BOOTH</a:t>
            </a:r>
            <a:endParaRPr sz="2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1040"/>
              <a:t>CREATIVE</a:t>
            </a:r>
            <a:r>
              <a:rPr dirty="0" sz="7200" spc="-450"/>
              <a:t> </a:t>
            </a:r>
            <a:r>
              <a:rPr dirty="0" sz="7200" spc="-1160"/>
              <a:t>DESTRUCTION</a:t>
            </a:r>
            <a:endParaRPr sz="7200"/>
          </a:p>
        </p:txBody>
      </p:sp>
      <p:sp>
        <p:nvSpPr>
          <p:cNvPr id="4" name="object 4" descr=""/>
          <p:cNvSpPr txBox="1"/>
          <p:nvPr/>
        </p:nvSpPr>
        <p:spPr>
          <a:xfrm>
            <a:off x="3868575" y="2566319"/>
            <a:ext cx="4300220" cy="128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91160">
              <a:lnSpc>
                <a:spcPct val="114999"/>
              </a:lnSpc>
              <a:spcBef>
                <a:spcPts val="100"/>
              </a:spcBef>
            </a:pP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1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cycle</a:t>
            </a:r>
            <a:r>
              <a:rPr dirty="0" sz="2400" spc="11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11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entrepreneurs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out-innovating</a:t>
            </a:r>
            <a:r>
              <a:rPr dirty="0" sz="2400" spc="2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2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obsoleting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2400" spc="60" i="1">
                <a:solidFill>
                  <a:srgbClr val="FFFFFF"/>
                </a:solidFill>
                <a:latin typeface="Calibri"/>
                <a:cs typeface="Calibri"/>
              </a:rPr>
              <a:t>incumbents,</a:t>
            </a:r>
            <a:r>
              <a:rPr dirty="0" sz="2400" spc="1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under</a:t>
            </a:r>
            <a:r>
              <a:rPr dirty="0" sz="2400" spc="2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2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free-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22674" y="1925474"/>
            <a:ext cx="2673985" cy="2673985"/>
            <a:chOff x="522674" y="1925474"/>
            <a:chExt cx="2673985" cy="2673985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99" y="1934999"/>
              <a:ext cx="2654400" cy="265440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27437" y="1930237"/>
              <a:ext cx="2664460" cy="2664460"/>
            </a:xfrm>
            <a:custGeom>
              <a:avLst/>
              <a:gdLst/>
              <a:ahLst/>
              <a:cxnLst/>
              <a:rect l="l" t="t" r="r" b="b"/>
              <a:pathLst>
                <a:path w="2664460" h="2664460">
                  <a:moveTo>
                    <a:pt x="0" y="0"/>
                  </a:moveTo>
                  <a:lnTo>
                    <a:pt x="2663925" y="0"/>
                  </a:lnTo>
                  <a:lnTo>
                    <a:pt x="2663925" y="2663925"/>
                  </a:lnTo>
                  <a:lnTo>
                    <a:pt x="0" y="266392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2550" y="479449"/>
            <a:ext cx="6438899" cy="424814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115"/>
              <a:t>FEEDBACK</a:t>
            </a:r>
            <a:r>
              <a:rPr dirty="0" spc="-470"/>
              <a:t> </a:t>
            </a:r>
            <a:r>
              <a:rPr dirty="0" spc="-1275"/>
              <a:t>LOOPS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0274" rIns="0" bIns="0" rtlCol="0" vert="horz">
            <a:spAutoFit/>
          </a:bodyPr>
          <a:lstStyle/>
          <a:p>
            <a:pPr marL="66040" marR="5080">
              <a:lnSpc>
                <a:spcPct val="114999"/>
              </a:lnSpc>
              <a:spcBef>
                <a:spcPts val="100"/>
              </a:spcBef>
            </a:pPr>
            <a:r>
              <a:rPr dirty="0" spc="110" i="1"/>
              <a:t>A</a:t>
            </a:r>
            <a:r>
              <a:rPr dirty="0" spc="90" i="1"/>
              <a:t> </a:t>
            </a:r>
            <a:r>
              <a:rPr dirty="0" spc="80" i="1"/>
              <a:t>system</a:t>
            </a:r>
            <a:r>
              <a:rPr dirty="0" spc="95" i="1"/>
              <a:t> </a:t>
            </a:r>
            <a:r>
              <a:rPr dirty="0" i="1"/>
              <a:t>that</a:t>
            </a:r>
            <a:r>
              <a:rPr dirty="0" spc="90" i="1"/>
              <a:t> </a:t>
            </a:r>
            <a:r>
              <a:rPr dirty="0" spc="55" i="1"/>
              <a:t>reacts</a:t>
            </a:r>
            <a:r>
              <a:rPr dirty="0" spc="90" i="1"/>
              <a:t> </a:t>
            </a:r>
            <a:r>
              <a:rPr dirty="0" i="1"/>
              <a:t>to</a:t>
            </a:r>
            <a:r>
              <a:rPr dirty="0" spc="90" i="1"/>
              <a:t> </a:t>
            </a:r>
            <a:r>
              <a:rPr dirty="0" spc="-25" i="1"/>
              <a:t>its</a:t>
            </a:r>
            <a:r>
              <a:rPr dirty="0" spc="-25"/>
              <a:t> </a:t>
            </a:r>
            <a:r>
              <a:rPr dirty="0"/>
              <a:t>environment</a:t>
            </a:r>
            <a:r>
              <a:rPr dirty="0" spc="200"/>
              <a:t> </a:t>
            </a:r>
            <a:r>
              <a:rPr dirty="0" spc="55"/>
              <a:t>and</a:t>
            </a:r>
            <a:r>
              <a:rPr dirty="0" spc="210"/>
              <a:t> </a:t>
            </a:r>
            <a:r>
              <a:rPr dirty="0"/>
              <a:t>the</a:t>
            </a:r>
            <a:r>
              <a:rPr dirty="0" spc="215"/>
              <a:t> </a:t>
            </a:r>
            <a:r>
              <a:rPr dirty="0" spc="-10"/>
              <a:t>resultant </a:t>
            </a:r>
            <a:r>
              <a:rPr dirty="0"/>
              <a:t>output</a:t>
            </a:r>
            <a:r>
              <a:rPr dirty="0" spc="320"/>
              <a:t> </a:t>
            </a:r>
            <a:r>
              <a:rPr dirty="0" spc="65"/>
              <a:t>gets</a:t>
            </a:r>
            <a:r>
              <a:rPr dirty="0" spc="315"/>
              <a:t> </a:t>
            </a:r>
            <a:r>
              <a:rPr dirty="0"/>
              <a:t>re-incorporated</a:t>
            </a:r>
            <a:r>
              <a:rPr dirty="0" spc="395"/>
              <a:t> </a:t>
            </a:r>
            <a:r>
              <a:rPr dirty="0" spc="75"/>
              <a:t>as </a:t>
            </a:r>
            <a:r>
              <a:rPr dirty="0"/>
              <a:t>an</a:t>
            </a:r>
            <a:r>
              <a:rPr dirty="0" spc="160"/>
              <a:t> </a:t>
            </a:r>
            <a:r>
              <a:rPr dirty="0" spc="-10"/>
              <a:t>input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948055" y="2451025"/>
            <a:ext cx="864235" cy="1732280"/>
            <a:chOff x="948055" y="2451025"/>
            <a:chExt cx="864235" cy="1732280"/>
          </a:xfrm>
        </p:grpSpPr>
        <p:sp>
          <p:nvSpPr>
            <p:cNvPr id="8" name="object 8" descr=""/>
            <p:cNvSpPr/>
            <p:nvPr/>
          </p:nvSpPr>
          <p:spPr>
            <a:xfrm>
              <a:off x="986155" y="2489125"/>
              <a:ext cx="778510" cy="1533525"/>
            </a:xfrm>
            <a:custGeom>
              <a:avLst/>
              <a:gdLst/>
              <a:ahLst/>
              <a:cxnLst/>
              <a:rect l="l" t="t" r="r" b="b"/>
              <a:pathLst>
                <a:path w="778510" h="1533525">
                  <a:moveTo>
                    <a:pt x="778342" y="0"/>
                  </a:moveTo>
                  <a:lnTo>
                    <a:pt x="747416" y="6357"/>
                  </a:lnTo>
                  <a:lnTo>
                    <a:pt x="704497" y="13864"/>
                  </a:lnTo>
                  <a:lnTo>
                    <a:pt x="653373" y="24703"/>
                  </a:lnTo>
                  <a:lnTo>
                    <a:pt x="597831" y="41055"/>
                  </a:lnTo>
                  <a:lnTo>
                    <a:pt x="541655" y="65103"/>
                  </a:lnTo>
                  <a:lnTo>
                    <a:pt x="505126" y="84701"/>
                  </a:lnTo>
                  <a:lnTo>
                    <a:pt x="465373" y="107433"/>
                  </a:lnTo>
                  <a:lnTo>
                    <a:pt x="423590" y="132882"/>
                  </a:lnTo>
                  <a:lnTo>
                    <a:pt x="380972" y="160630"/>
                  </a:lnTo>
                  <a:lnTo>
                    <a:pt x="338713" y="190258"/>
                  </a:lnTo>
                  <a:lnTo>
                    <a:pt x="298010" y="221348"/>
                  </a:lnTo>
                  <a:lnTo>
                    <a:pt x="260056" y="253481"/>
                  </a:lnTo>
                  <a:lnTo>
                    <a:pt x="226046" y="286239"/>
                  </a:lnTo>
                  <a:lnTo>
                    <a:pt x="190760" y="324910"/>
                  </a:lnTo>
                  <a:lnTo>
                    <a:pt x="157490" y="365536"/>
                  </a:lnTo>
                  <a:lnTo>
                    <a:pt x="126637" y="407946"/>
                  </a:lnTo>
                  <a:lnTo>
                    <a:pt x="98602" y="451970"/>
                  </a:lnTo>
                  <a:lnTo>
                    <a:pt x="73787" y="497434"/>
                  </a:lnTo>
                  <a:lnTo>
                    <a:pt x="52593" y="544169"/>
                  </a:lnTo>
                  <a:lnTo>
                    <a:pt x="35423" y="592002"/>
                  </a:lnTo>
                  <a:lnTo>
                    <a:pt x="21738" y="641275"/>
                  </a:lnTo>
                  <a:lnTo>
                    <a:pt x="11005" y="692255"/>
                  </a:lnTo>
                  <a:lnTo>
                    <a:pt x="3624" y="744656"/>
                  </a:lnTo>
                  <a:lnTo>
                    <a:pt x="0" y="798194"/>
                  </a:lnTo>
                  <a:lnTo>
                    <a:pt x="534" y="852586"/>
                  </a:lnTo>
                  <a:lnTo>
                    <a:pt x="5631" y="907547"/>
                  </a:lnTo>
                  <a:lnTo>
                    <a:pt x="15692" y="962791"/>
                  </a:lnTo>
                  <a:lnTo>
                    <a:pt x="27253" y="1007211"/>
                  </a:lnTo>
                  <a:lnTo>
                    <a:pt x="42033" y="1053851"/>
                  </a:lnTo>
                  <a:lnTo>
                    <a:pt x="59762" y="1101803"/>
                  </a:lnTo>
                  <a:lnTo>
                    <a:pt x="80169" y="1150157"/>
                  </a:lnTo>
                  <a:lnTo>
                    <a:pt x="102985" y="1198001"/>
                  </a:lnTo>
                  <a:lnTo>
                    <a:pt x="127938" y="1244427"/>
                  </a:lnTo>
                  <a:lnTo>
                    <a:pt x="154758" y="1288525"/>
                  </a:lnTo>
                  <a:lnTo>
                    <a:pt x="183175" y="1329384"/>
                  </a:lnTo>
                  <a:lnTo>
                    <a:pt x="212919" y="1366094"/>
                  </a:lnTo>
                  <a:lnTo>
                    <a:pt x="249330" y="1403066"/>
                  </a:lnTo>
                  <a:lnTo>
                    <a:pt x="289711" y="1436838"/>
                  </a:lnTo>
                  <a:lnTo>
                    <a:pt x="333097" y="1467561"/>
                  </a:lnTo>
                  <a:lnTo>
                    <a:pt x="378525" y="1495387"/>
                  </a:lnTo>
                  <a:lnTo>
                    <a:pt x="413356" y="1514448"/>
                  </a:lnTo>
                  <a:lnTo>
                    <a:pt x="448388" y="1532030"/>
                  </a:lnTo>
                  <a:lnTo>
                    <a:pt x="450470" y="1533020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09154" y="3899318"/>
              <a:ext cx="365125" cy="245745"/>
            </a:xfrm>
            <a:custGeom>
              <a:avLst/>
              <a:gdLst/>
              <a:ahLst/>
              <a:cxnLst/>
              <a:rect l="l" t="t" r="r" b="b"/>
              <a:pathLst>
                <a:path w="365125" h="245745">
                  <a:moveTo>
                    <a:pt x="0" y="245654"/>
                  </a:moveTo>
                  <a:lnTo>
                    <a:pt x="54942" y="0"/>
                  </a:lnTo>
                  <a:lnTo>
                    <a:pt x="364936" y="198303"/>
                  </a:lnTo>
                  <a:lnTo>
                    <a:pt x="0" y="2456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09154" y="3899318"/>
              <a:ext cx="365125" cy="245745"/>
            </a:xfrm>
            <a:custGeom>
              <a:avLst/>
              <a:gdLst/>
              <a:ahLst/>
              <a:cxnLst/>
              <a:rect l="l" t="t" r="r" b="b"/>
              <a:pathLst>
                <a:path w="365125" h="245745">
                  <a:moveTo>
                    <a:pt x="0" y="245654"/>
                  </a:moveTo>
                  <a:lnTo>
                    <a:pt x="364936" y="198303"/>
                  </a:lnTo>
                  <a:lnTo>
                    <a:pt x="54942" y="0"/>
                  </a:lnTo>
                  <a:lnTo>
                    <a:pt x="0" y="245654"/>
                  </a:lnTo>
                  <a:close/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1953403" y="2421531"/>
            <a:ext cx="864235" cy="1732280"/>
            <a:chOff x="1953403" y="2421531"/>
            <a:chExt cx="864235" cy="1732280"/>
          </a:xfrm>
        </p:grpSpPr>
        <p:sp>
          <p:nvSpPr>
            <p:cNvPr id="12" name="object 12" descr=""/>
            <p:cNvSpPr/>
            <p:nvPr/>
          </p:nvSpPr>
          <p:spPr>
            <a:xfrm>
              <a:off x="2014302" y="2582459"/>
              <a:ext cx="765175" cy="1533525"/>
            </a:xfrm>
            <a:custGeom>
              <a:avLst/>
              <a:gdLst/>
              <a:ahLst/>
              <a:cxnLst/>
              <a:rect l="l" t="t" r="r" b="b"/>
              <a:pathLst>
                <a:path w="765175" h="1533525">
                  <a:moveTo>
                    <a:pt x="0" y="1533019"/>
                  </a:moveTo>
                  <a:lnTo>
                    <a:pt x="28919" y="1526662"/>
                  </a:lnTo>
                  <a:lnTo>
                    <a:pt x="68879" y="1519155"/>
                  </a:lnTo>
                  <a:lnTo>
                    <a:pt x="116728" y="1508316"/>
                  </a:lnTo>
                  <a:lnTo>
                    <a:pt x="169312" y="1491964"/>
                  </a:lnTo>
                  <a:lnTo>
                    <a:pt x="223480" y="1467916"/>
                  </a:lnTo>
                  <a:lnTo>
                    <a:pt x="259378" y="1448319"/>
                  </a:lnTo>
                  <a:lnTo>
                    <a:pt x="298834" y="1425586"/>
                  </a:lnTo>
                  <a:lnTo>
                    <a:pt x="340579" y="1400137"/>
                  </a:lnTo>
                  <a:lnTo>
                    <a:pt x="383339" y="1372389"/>
                  </a:lnTo>
                  <a:lnTo>
                    <a:pt x="425842" y="1342761"/>
                  </a:lnTo>
                  <a:lnTo>
                    <a:pt x="466816" y="1311671"/>
                  </a:lnTo>
                  <a:lnTo>
                    <a:pt x="504990" y="1279538"/>
                  </a:lnTo>
                  <a:lnTo>
                    <a:pt x="539090" y="1246780"/>
                  </a:lnTo>
                  <a:lnTo>
                    <a:pt x="574375" y="1208110"/>
                  </a:lnTo>
                  <a:lnTo>
                    <a:pt x="607646" y="1167483"/>
                  </a:lnTo>
                  <a:lnTo>
                    <a:pt x="638499" y="1125073"/>
                  </a:lnTo>
                  <a:lnTo>
                    <a:pt x="666534" y="1081049"/>
                  </a:lnTo>
                  <a:lnTo>
                    <a:pt x="691349" y="1035585"/>
                  </a:lnTo>
                  <a:lnTo>
                    <a:pt x="712542" y="988850"/>
                  </a:lnTo>
                  <a:lnTo>
                    <a:pt x="729713" y="941017"/>
                  </a:lnTo>
                  <a:lnTo>
                    <a:pt x="743397" y="891744"/>
                  </a:lnTo>
                  <a:lnTo>
                    <a:pt x="754131" y="840765"/>
                  </a:lnTo>
                  <a:lnTo>
                    <a:pt x="761512" y="788363"/>
                  </a:lnTo>
                  <a:lnTo>
                    <a:pt x="765136" y="734825"/>
                  </a:lnTo>
                  <a:lnTo>
                    <a:pt x="764602" y="680433"/>
                  </a:lnTo>
                  <a:lnTo>
                    <a:pt x="759505" y="625473"/>
                  </a:lnTo>
                  <a:lnTo>
                    <a:pt x="749443" y="570228"/>
                  </a:lnTo>
                  <a:lnTo>
                    <a:pt x="737883" y="525809"/>
                  </a:lnTo>
                  <a:lnTo>
                    <a:pt x="723103" y="479168"/>
                  </a:lnTo>
                  <a:lnTo>
                    <a:pt x="705374" y="431216"/>
                  </a:lnTo>
                  <a:lnTo>
                    <a:pt x="684966" y="382863"/>
                  </a:lnTo>
                  <a:lnTo>
                    <a:pt x="662151" y="335018"/>
                  </a:lnTo>
                  <a:lnTo>
                    <a:pt x="637198" y="288592"/>
                  </a:lnTo>
                  <a:lnTo>
                    <a:pt x="610377" y="244494"/>
                  </a:lnTo>
                  <a:lnTo>
                    <a:pt x="581960" y="203636"/>
                  </a:lnTo>
                  <a:lnTo>
                    <a:pt x="552217" y="166926"/>
                  </a:lnTo>
                  <a:lnTo>
                    <a:pt x="515806" y="129953"/>
                  </a:lnTo>
                  <a:lnTo>
                    <a:pt x="475425" y="96181"/>
                  </a:lnTo>
                  <a:lnTo>
                    <a:pt x="432039" y="65458"/>
                  </a:lnTo>
                  <a:lnTo>
                    <a:pt x="386611" y="37632"/>
                  </a:lnTo>
                  <a:lnTo>
                    <a:pt x="351779" y="18571"/>
                  </a:lnTo>
                  <a:lnTo>
                    <a:pt x="316748" y="990"/>
                  </a:lnTo>
                  <a:lnTo>
                    <a:pt x="314666" y="0"/>
                  </a:lnTo>
                </a:path>
              </a:pathLst>
            </a:custGeom>
            <a:ln w="7619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991503" y="2459631"/>
              <a:ext cx="365125" cy="245745"/>
            </a:xfrm>
            <a:custGeom>
              <a:avLst/>
              <a:gdLst/>
              <a:ahLst/>
              <a:cxnLst/>
              <a:rect l="l" t="t" r="r" b="b"/>
              <a:pathLst>
                <a:path w="365125" h="245744">
                  <a:moveTo>
                    <a:pt x="309994" y="245655"/>
                  </a:moveTo>
                  <a:lnTo>
                    <a:pt x="0" y="47351"/>
                  </a:lnTo>
                  <a:lnTo>
                    <a:pt x="364936" y="0"/>
                  </a:lnTo>
                  <a:lnTo>
                    <a:pt x="309994" y="245655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991503" y="2459631"/>
              <a:ext cx="365125" cy="245745"/>
            </a:xfrm>
            <a:custGeom>
              <a:avLst/>
              <a:gdLst/>
              <a:ahLst/>
              <a:cxnLst/>
              <a:rect l="l" t="t" r="r" b="b"/>
              <a:pathLst>
                <a:path w="365125" h="245744">
                  <a:moveTo>
                    <a:pt x="364936" y="0"/>
                  </a:moveTo>
                  <a:lnTo>
                    <a:pt x="0" y="47351"/>
                  </a:lnTo>
                  <a:lnTo>
                    <a:pt x="309994" y="245655"/>
                  </a:lnTo>
                  <a:lnTo>
                    <a:pt x="364936" y="0"/>
                  </a:lnTo>
                  <a:close/>
                </a:path>
              </a:pathLst>
            </a:custGeom>
            <a:ln w="7619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255">
              <a:lnSpc>
                <a:spcPct val="100000"/>
              </a:lnSpc>
              <a:spcBef>
                <a:spcPts val="100"/>
              </a:spcBef>
            </a:pPr>
            <a:r>
              <a:rPr dirty="0" sz="7000" spc="-810"/>
              <a:t>REFLEXIVITY</a:t>
            </a:r>
            <a:endParaRPr sz="7000"/>
          </a:p>
        </p:txBody>
      </p:sp>
      <p:sp>
        <p:nvSpPr>
          <p:cNvPr id="5" name="object 5" descr=""/>
          <p:cNvSpPr txBox="1"/>
          <p:nvPr/>
        </p:nvSpPr>
        <p:spPr>
          <a:xfrm>
            <a:off x="3890875" y="2162993"/>
            <a:ext cx="4149090" cy="2128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7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circular</a:t>
            </a:r>
            <a:r>
              <a:rPr dirty="0" sz="2400" spc="17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relationship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participants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21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r>
              <a:rPr dirty="0" sz="2400" spc="21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sentiment,</a:t>
            </a:r>
            <a:r>
              <a:rPr dirty="0" sz="2400" spc="2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whereby attributing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5" i="1">
                <a:solidFill>
                  <a:srgbClr val="FFFFFF"/>
                </a:solidFill>
                <a:latin typeface="Calibri"/>
                <a:cs typeface="Calibri"/>
              </a:rPr>
              <a:t>respective</a:t>
            </a:r>
            <a:r>
              <a:rPr dirty="0" sz="2400" spc="6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dirty="0" sz="2400" spc="17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18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either</a:t>
            </a:r>
            <a:r>
              <a:rPr dirty="0" sz="2400" spc="18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17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diﬃcult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45474" y="2580725"/>
            <a:ext cx="2194560" cy="1443990"/>
            <a:chOff x="745474" y="2580725"/>
            <a:chExt cx="2194560" cy="1443990"/>
          </a:xfrm>
        </p:grpSpPr>
        <p:sp>
          <p:nvSpPr>
            <p:cNvPr id="8" name="object 8" descr=""/>
            <p:cNvSpPr/>
            <p:nvPr/>
          </p:nvSpPr>
          <p:spPr>
            <a:xfrm>
              <a:off x="754999" y="3301674"/>
              <a:ext cx="2175510" cy="6350"/>
            </a:xfrm>
            <a:custGeom>
              <a:avLst/>
              <a:gdLst/>
              <a:ahLst/>
              <a:cxnLst/>
              <a:rect l="l" t="t" r="r" b="b"/>
              <a:pathLst>
                <a:path w="2175510" h="6350">
                  <a:moveTo>
                    <a:pt x="0" y="0"/>
                  </a:moveTo>
                  <a:lnTo>
                    <a:pt x="2175299" y="5999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55874" y="2618825"/>
              <a:ext cx="1654175" cy="1367790"/>
            </a:xfrm>
            <a:custGeom>
              <a:avLst/>
              <a:gdLst/>
              <a:ahLst/>
              <a:cxnLst/>
              <a:rect l="l" t="t" r="r" b="b"/>
              <a:pathLst>
                <a:path w="1654175" h="1367789">
                  <a:moveTo>
                    <a:pt x="0" y="671325"/>
                  </a:moveTo>
                  <a:lnTo>
                    <a:pt x="20714" y="623099"/>
                  </a:lnTo>
                  <a:lnTo>
                    <a:pt x="44677" y="549658"/>
                  </a:lnTo>
                  <a:lnTo>
                    <a:pt x="57955" y="505976"/>
                  </a:lnTo>
                  <a:lnTo>
                    <a:pt x="72139" y="458984"/>
                  </a:lnTo>
                  <a:lnTo>
                    <a:pt x="87261" y="409678"/>
                  </a:lnTo>
                  <a:lnTo>
                    <a:pt x="103352" y="359057"/>
                  </a:lnTo>
                  <a:lnTo>
                    <a:pt x="120444" y="308118"/>
                  </a:lnTo>
                  <a:lnTo>
                    <a:pt x="138568" y="257859"/>
                  </a:lnTo>
                  <a:lnTo>
                    <a:pt x="157756" y="209279"/>
                  </a:lnTo>
                  <a:lnTo>
                    <a:pt x="178039" y="163373"/>
                  </a:lnTo>
                  <a:lnTo>
                    <a:pt x="199448" y="121141"/>
                  </a:lnTo>
                  <a:lnTo>
                    <a:pt x="222015" y="83580"/>
                  </a:lnTo>
                  <a:lnTo>
                    <a:pt x="245772" y="51688"/>
                  </a:lnTo>
                  <a:lnTo>
                    <a:pt x="296980" y="8900"/>
                  </a:lnTo>
                  <a:lnTo>
                    <a:pt x="324494" y="0"/>
                  </a:lnTo>
                  <a:lnTo>
                    <a:pt x="353323" y="759"/>
                  </a:lnTo>
                  <a:lnTo>
                    <a:pt x="402817" y="25223"/>
                  </a:lnTo>
                  <a:lnTo>
                    <a:pt x="444917" y="66510"/>
                  </a:lnTo>
                  <a:lnTo>
                    <a:pt x="491134" y="125824"/>
                  </a:lnTo>
                  <a:lnTo>
                    <a:pt x="515599" y="161407"/>
                  </a:lnTo>
                  <a:lnTo>
                    <a:pt x="540869" y="200497"/>
                  </a:lnTo>
                  <a:lnTo>
                    <a:pt x="566868" y="242759"/>
                  </a:lnTo>
                  <a:lnTo>
                    <a:pt x="593521" y="287860"/>
                  </a:lnTo>
                  <a:lnTo>
                    <a:pt x="620753" y="335466"/>
                  </a:lnTo>
                  <a:lnTo>
                    <a:pt x="648490" y="385244"/>
                  </a:lnTo>
                  <a:lnTo>
                    <a:pt x="676656" y="436859"/>
                  </a:lnTo>
                  <a:lnTo>
                    <a:pt x="705176" y="489978"/>
                  </a:lnTo>
                  <a:lnTo>
                    <a:pt x="733976" y="544269"/>
                  </a:lnTo>
                  <a:lnTo>
                    <a:pt x="762979" y="599395"/>
                  </a:lnTo>
                  <a:lnTo>
                    <a:pt x="792111" y="655026"/>
                  </a:lnTo>
                  <a:lnTo>
                    <a:pt x="821298" y="710825"/>
                  </a:lnTo>
                  <a:lnTo>
                    <a:pt x="850463" y="766461"/>
                  </a:lnTo>
                  <a:lnTo>
                    <a:pt x="879533" y="821599"/>
                  </a:lnTo>
                  <a:lnTo>
                    <a:pt x="908431" y="875906"/>
                  </a:lnTo>
                  <a:lnTo>
                    <a:pt x="937083" y="929047"/>
                  </a:lnTo>
                  <a:lnTo>
                    <a:pt x="965414" y="980690"/>
                  </a:lnTo>
                  <a:lnTo>
                    <a:pt x="993349" y="1030501"/>
                  </a:lnTo>
                  <a:lnTo>
                    <a:pt x="1020813" y="1078145"/>
                  </a:lnTo>
                  <a:lnTo>
                    <a:pt x="1047730" y="1123290"/>
                  </a:lnTo>
                  <a:lnTo>
                    <a:pt x="1074026" y="1165602"/>
                  </a:lnTo>
                  <a:lnTo>
                    <a:pt x="1099626" y="1204747"/>
                  </a:lnTo>
                  <a:lnTo>
                    <a:pt x="1124454" y="1240391"/>
                  </a:lnTo>
                  <a:lnTo>
                    <a:pt x="1148436" y="1272201"/>
                  </a:lnTo>
                  <a:lnTo>
                    <a:pt x="1193561" y="1322983"/>
                  </a:lnTo>
                  <a:lnTo>
                    <a:pt x="1234399" y="1354425"/>
                  </a:lnTo>
                  <a:lnTo>
                    <a:pt x="1292886" y="1367323"/>
                  </a:lnTo>
                  <a:lnTo>
                    <a:pt x="1320631" y="1360120"/>
                  </a:lnTo>
                  <a:lnTo>
                    <a:pt x="1373143" y="1322704"/>
                  </a:lnTo>
                  <a:lnTo>
                    <a:pt x="1421711" y="1260325"/>
                  </a:lnTo>
                  <a:lnTo>
                    <a:pt x="1444525" y="1221920"/>
                  </a:lnTo>
                  <a:lnTo>
                    <a:pt x="1466365" y="1179848"/>
                  </a:lnTo>
                  <a:lnTo>
                    <a:pt x="1487234" y="1134967"/>
                  </a:lnTo>
                  <a:lnTo>
                    <a:pt x="1507136" y="1088135"/>
                  </a:lnTo>
                  <a:lnTo>
                    <a:pt x="1526076" y="1040210"/>
                  </a:lnTo>
                  <a:lnTo>
                    <a:pt x="1544057" y="992051"/>
                  </a:lnTo>
                  <a:lnTo>
                    <a:pt x="1561083" y="944514"/>
                  </a:lnTo>
                  <a:lnTo>
                    <a:pt x="1577157" y="898459"/>
                  </a:lnTo>
                  <a:lnTo>
                    <a:pt x="1592285" y="854742"/>
                  </a:lnTo>
                  <a:lnTo>
                    <a:pt x="1606469" y="814223"/>
                  </a:lnTo>
                  <a:lnTo>
                    <a:pt x="1619714" y="777759"/>
                  </a:lnTo>
                  <a:lnTo>
                    <a:pt x="1632023" y="746207"/>
                  </a:lnTo>
                  <a:lnTo>
                    <a:pt x="1643400" y="720427"/>
                  </a:lnTo>
                  <a:lnTo>
                    <a:pt x="1653849" y="701275"/>
                  </a:lnTo>
                </a:path>
              </a:pathLst>
            </a:custGeom>
            <a:ln w="7619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413144" y="680292"/>
            <a:ext cx="9886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5803" rIns="0" bIns="0" rtlCol="0" vert="horz">
            <a:spAutoFit/>
          </a:bodyPr>
          <a:lstStyle/>
          <a:p>
            <a:pPr marL="4763770">
              <a:lnSpc>
                <a:spcPct val="100000"/>
              </a:lnSpc>
              <a:spcBef>
                <a:spcPts val="100"/>
              </a:spcBef>
            </a:pPr>
            <a:r>
              <a:rPr dirty="0" sz="2000" spc="260" b="1">
                <a:solidFill>
                  <a:srgbClr val="FF595E"/>
                </a:solidFill>
                <a:latin typeface="Calibri"/>
                <a:cs typeface="Calibri"/>
              </a:rPr>
              <a:t>PRICE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787150" y="3536339"/>
            <a:ext cx="16808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35" b="1">
                <a:solidFill>
                  <a:srgbClr val="FF595E"/>
                </a:solidFill>
                <a:latin typeface="Calibri"/>
                <a:cs typeface="Calibri"/>
              </a:rPr>
              <a:t>PERCEPTION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57175" y="2673140"/>
            <a:ext cx="21126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75" b="1">
                <a:solidFill>
                  <a:srgbClr val="FF595E"/>
                </a:solidFill>
                <a:latin typeface="Calibri"/>
                <a:cs typeface="Calibri"/>
              </a:rPr>
              <a:t>FUNDAMENTALS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907124" y="346425"/>
            <a:ext cx="7329805" cy="4450715"/>
            <a:chOff x="907124" y="346425"/>
            <a:chExt cx="7329805" cy="4450715"/>
          </a:xfrm>
        </p:grpSpPr>
        <p:sp>
          <p:nvSpPr>
            <p:cNvPr id="6" name="object 6" descr=""/>
            <p:cNvSpPr/>
            <p:nvPr/>
          </p:nvSpPr>
          <p:spPr>
            <a:xfrm>
              <a:off x="6447824" y="1062799"/>
              <a:ext cx="1447800" cy="2477135"/>
            </a:xfrm>
            <a:custGeom>
              <a:avLst/>
              <a:gdLst/>
              <a:ahLst/>
              <a:cxnLst/>
              <a:rect l="l" t="t" r="r" b="b"/>
              <a:pathLst>
                <a:path w="1447800" h="2477135">
                  <a:moveTo>
                    <a:pt x="0" y="0"/>
                  </a:moveTo>
                  <a:lnTo>
                    <a:pt x="47666" y="1021"/>
                  </a:lnTo>
                  <a:lnTo>
                    <a:pt x="94861" y="4055"/>
                  </a:lnTo>
                  <a:lnTo>
                    <a:pt x="141567" y="9053"/>
                  </a:lnTo>
                  <a:lnTo>
                    <a:pt x="187766" y="15970"/>
                  </a:lnTo>
                  <a:lnTo>
                    <a:pt x="233437" y="24759"/>
                  </a:lnTo>
                  <a:lnTo>
                    <a:pt x="278564" y="35372"/>
                  </a:lnTo>
                  <a:lnTo>
                    <a:pt x="323126" y="47763"/>
                  </a:lnTo>
                  <a:lnTo>
                    <a:pt x="367106" y="61885"/>
                  </a:lnTo>
                  <a:lnTo>
                    <a:pt x="410484" y="77692"/>
                  </a:lnTo>
                  <a:lnTo>
                    <a:pt x="453243" y="95137"/>
                  </a:lnTo>
                  <a:lnTo>
                    <a:pt x="495363" y="114172"/>
                  </a:lnTo>
                  <a:lnTo>
                    <a:pt x="536826" y="134751"/>
                  </a:lnTo>
                  <a:lnTo>
                    <a:pt x="577613" y="156827"/>
                  </a:lnTo>
                  <a:lnTo>
                    <a:pt x="617705" y="180354"/>
                  </a:lnTo>
                  <a:lnTo>
                    <a:pt x="657084" y="205285"/>
                  </a:lnTo>
                  <a:lnTo>
                    <a:pt x="695731" y="231572"/>
                  </a:lnTo>
                  <a:lnTo>
                    <a:pt x="733628" y="259170"/>
                  </a:lnTo>
                  <a:lnTo>
                    <a:pt x="770755" y="288031"/>
                  </a:lnTo>
                  <a:lnTo>
                    <a:pt x="807094" y="318108"/>
                  </a:lnTo>
                  <a:lnTo>
                    <a:pt x="842627" y="349355"/>
                  </a:lnTo>
                  <a:lnTo>
                    <a:pt x="877335" y="381725"/>
                  </a:lnTo>
                  <a:lnTo>
                    <a:pt x="911198" y="415171"/>
                  </a:lnTo>
                  <a:lnTo>
                    <a:pt x="944200" y="449647"/>
                  </a:lnTo>
                  <a:lnTo>
                    <a:pt x="976320" y="485105"/>
                  </a:lnTo>
                  <a:lnTo>
                    <a:pt x="1007540" y="521499"/>
                  </a:lnTo>
                  <a:lnTo>
                    <a:pt x="1037841" y="558782"/>
                  </a:lnTo>
                  <a:lnTo>
                    <a:pt x="1067206" y="596907"/>
                  </a:lnTo>
                  <a:lnTo>
                    <a:pt x="1095614" y="635827"/>
                  </a:lnTo>
                  <a:lnTo>
                    <a:pt x="1123048" y="675496"/>
                  </a:lnTo>
                  <a:lnTo>
                    <a:pt x="1149489" y="715867"/>
                  </a:lnTo>
                  <a:lnTo>
                    <a:pt x="1174918" y="756893"/>
                  </a:lnTo>
                  <a:lnTo>
                    <a:pt x="1199317" y="798527"/>
                  </a:lnTo>
                  <a:lnTo>
                    <a:pt x="1222666" y="840723"/>
                  </a:lnTo>
                  <a:lnTo>
                    <a:pt x="1244948" y="883433"/>
                  </a:lnTo>
                  <a:lnTo>
                    <a:pt x="1266143" y="926611"/>
                  </a:lnTo>
                  <a:lnTo>
                    <a:pt x="1286233" y="970210"/>
                  </a:lnTo>
                  <a:lnTo>
                    <a:pt x="1305199" y="1014184"/>
                  </a:lnTo>
                  <a:lnTo>
                    <a:pt x="1323023" y="1058485"/>
                  </a:lnTo>
                  <a:lnTo>
                    <a:pt x="1339685" y="1103067"/>
                  </a:lnTo>
                  <a:lnTo>
                    <a:pt x="1355168" y="1147883"/>
                  </a:lnTo>
                  <a:lnTo>
                    <a:pt x="1369452" y="1192886"/>
                  </a:lnTo>
                  <a:lnTo>
                    <a:pt x="1382519" y="1238029"/>
                  </a:lnTo>
                  <a:lnTo>
                    <a:pt x="1394351" y="1283266"/>
                  </a:lnTo>
                  <a:lnTo>
                    <a:pt x="1404927" y="1328549"/>
                  </a:lnTo>
                  <a:lnTo>
                    <a:pt x="1416142" y="1383892"/>
                  </a:lnTo>
                  <a:lnTo>
                    <a:pt x="1425526" y="1439148"/>
                  </a:lnTo>
                  <a:lnTo>
                    <a:pt x="1433151" y="1494234"/>
                  </a:lnTo>
                  <a:lnTo>
                    <a:pt x="1439089" y="1549063"/>
                  </a:lnTo>
                  <a:lnTo>
                    <a:pt x="1443412" y="1603551"/>
                  </a:lnTo>
                  <a:lnTo>
                    <a:pt x="1446191" y="1657612"/>
                  </a:lnTo>
                  <a:lnTo>
                    <a:pt x="1447498" y="1711160"/>
                  </a:lnTo>
                  <a:lnTo>
                    <a:pt x="1447404" y="1764110"/>
                  </a:lnTo>
                  <a:lnTo>
                    <a:pt x="1445980" y="1816376"/>
                  </a:lnTo>
                  <a:lnTo>
                    <a:pt x="1443299" y="1867874"/>
                  </a:lnTo>
                  <a:lnTo>
                    <a:pt x="1439433" y="1918518"/>
                  </a:lnTo>
                  <a:lnTo>
                    <a:pt x="1434451" y="1968222"/>
                  </a:lnTo>
                  <a:lnTo>
                    <a:pt x="1428427" y="2016900"/>
                  </a:lnTo>
                  <a:lnTo>
                    <a:pt x="1421432" y="2064469"/>
                  </a:lnTo>
                  <a:lnTo>
                    <a:pt x="1413537" y="2110841"/>
                  </a:lnTo>
                  <a:lnTo>
                    <a:pt x="1404814" y="2155932"/>
                  </a:lnTo>
                  <a:lnTo>
                    <a:pt x="1395335" y="2199656"/>
                  </a:lnTo>
                  <a:lnTo>
                    <a:pt x="1385170" y="2241927"/>
                  </a:lnTo>
                  <a:lnTo>
                    <a:pt x="1373006" y="2287641"/>
                  </a:lnTo>
                  <a:lnTo>
                    <a:pt x="1360168" y="2331287"/>
                  </a:lnTo>
                  <a:lnTo>
                    <a:pt x="1346756" y="2372743"/>
                  </a:lnTo>
                  <a:lnTo>
                    <a:pt x="1332874" y="2411888"/>
                  </a:lnTo>
                  <a:lnTo>
                    <a:pt x="1318624" y="2448601"/>
                  </a:lnTo>
                  <a:lnTo>
                    <a:pt x="1307756" y="2474466"/>
                  </a:lnTo>
                  <a:lnTo>
                    <a:pt x="1306858" y="2476508"/>
                  </a:lnTo>
                </a:path>
              </a:pathLst>
            </a:custGeom>
            <a:ln w="38099">
              <a:solidFill>
                <a:srgbClr val="FCD94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9624" y="3481673"/>
              <a:ext cx="193824" cy="21327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331662" y="3323672"/>
              <a:ext cx="4333240" cy="909319"/>
            </a:xfrm>
            <a:custGeom>
              <a:avLst/>
              <a:gdLst/>
              <a:ahLst/>
              <a:cxnLst/>
              <a:rect l="l" t="t" r="r" b="b"/>
              <a:pathLst>
                <a:path w="4333240" h="909320">
                  <a:moveTo>
                    <a:pt x="4332712" y="642402"/>
                  </a:moveTo>
                  <a:lnTo>
                    <a:pt x="4308525" y="675619"/>
                  </a:lnTo>
                  <a:lnTo>
                    <a:pt x="4260298" y="702693"/>
                  </a:lnTo>
                  <a:lnTo>
                    <a:pt x="4214834" y="721362"/>
                  </a:lnTo>
                  <a:lnTo>
                    <a:pt x="4159353" y="740272"/>
                  </a:lnTo>
                  <a:lnTo>
                    <a:pt x="4094395" y="759206"/>
                  </a:lnTo>
                  <a:lnTo>
                    <a:pt x="4020503" y="777943"/>
                  </a:lnTo>
                  <a:lnTo>
                    <a:pt x="3980375" y="787171"/>
                  </a:lnTo>
                  <a:lnTo>
                    <a:pt x="3938217" y="796267"/>
                  </a:lnTo>
                  <a:lnTo>
                    <a:pt x="3894096" y="805206"/>
                  </a:lnTo>
                  <a:lnTo>
                    <a:pt x="3848080" y="813959"/>
                  </a:lnTo>
                  <a:lnTo>
                    <a:pt x="3800236" y="822500"/>
                  </a:lnTo>
                  <a:lnTo>
                    <a:pt x="3750632" y="830801"/>
                  </a:lnTo>
                  <a:lnTo>
                    <a:pt x="3699336" y="838835"/>
                  </a:lnTo>
                  <a:lnTo>
                    <a:pt x="3646416" y="846574"/>
                  </a:lnTo>
                  <a:lnTo>
                    <a:pt x="3591938" y="853991"/>
                  </a:lnTo>
                  <a:lnTo>
                    <a:pt x="3535972" y="861060"/>
                  </a:lnTo>
                  <a:lnTo>
                    <a:pt x="3478584" y="867752"/>
                  </a:lnTo>
                  <a:lnTo>
                    <a:pt x="3419842" y="874040"/>
                  </a:lnTo>
                  <a:lnTo>
                    <a:pt x="3359815" y="879897"/>
                  </a:lnTo>
                  <a:lnTo>
                    <a:pt x="3298568" y="885297"/>
                  </a:lnTo>
                  <a:lnTo>
                    <a:pt x="3236172" y="890210"/>
                  </a:lnTo>
                  <a:lnTo>
                    <a:pt x="3172692" y="894611"/>
                  </a:lnTo>
                  <a:lnTo>
                    <a:pt x="3108197" y="898472"/>
                  </a:lnTo>
                  <a:lnTo>
                    <a:pt x="3042754" y="901766"/>
                  </a:lnTo>
                  <a:lnTo>
                    <a:pt x="2976431" y="904464"/>
                  </a:lnTo>
                  <a:lnTo>
                    <a:pt x="2909296" y="906541"/>
                  </a:lnTo>
                  <a:lnTo>
                    <a:pt x="2841417" y="907969"/>
                  </a:lnTo>
                  <a:lnTo>
                    <a:pt x="2772861" y="908720"/>
                  </a:lnTo>
                  <a:lnTo>
                    <a:pt x="2703695" y="908767"/>
                  </a:lnTo>
                  <a:lnTo>
                    <a:pt x="2633988" y="908083"/>
                  </a:lnTo>
                  <a:lnTo>
                    <a:pt x="2563807" y="906641"/>
                  </a:lnTo>
                  <a:lnTo>
                    <a:pt x="2493220" y="904413"/>
                  </a:lnTo>
                  <a:lnTo>
                    <a:pt x="2422295" y="901372"/>
                  </a:lnTo>
                  <a:lnTo>
                    <a:pt x="2351099" y="897490"/>
                  </a:lnTo>
                  <a:lnTo>
                    <a:pt x="2279699" y="892741"/>
                  </a:lnTo>
                  <a:lnTo>
                    <a:pt x="2208165" y="887097"/>
                  </a:lnTo>
                  <a:lnTo>
                    <a:pt x="2136562" y="880531"/>
                  </a:lnTo>
                  <a:lnTo>
                    <a:pt x="2083434" y="875051"/>
                  </a:lnTo>
                  <a:lnTo>
                    <a:pt x="2030334" y="869053"/>
                  </a:lnTo>
                  <a:lnTo>
                    <a:pt x="1977289" y="862544"/>
                  </a:lnTo>
                  <a:lnTo>
                    <a:pt x="1924327" y="855530"/>
                  </a:lnTo>
                  <a:lnTo>
                    <a:pt x="1871475" y="848016"/>
                  </a:lnTo>
                  <a:lnTo>
                    <a:pt x="1818762" y="840007"/>
                  </a:lnTo>
                  <a:lnTo>
                    <a:pt x="1766214" y="831511"/>
                  </a:lnTo>
                  <a:lnTo>
                    <a:pt x="1713860" y="822532"/>
                  </a:lnTo>
                  <a:lnTo>
                    <a:pt x="1661727" y="813075"/>
                  </a:lnTo>
                  <a:lnTo>
                    <a:pt x="1609843" y="803148"/>
                  </a:lnTo>
                  <a:lnTo>
                    <a:pt x="1558236" y="792755"/>
                  </a:lnTo>
                  <a:lnTo>
                    <a:pt x="1506932" y="781902"/>
                  </a:lnTo>
                  <a:lnTo>
                    <a:pt x="1455960" y="770596"/>
                  </a:lnTo>
                  <a:lnTo>
                    <a:pt x="1405348" y="758841"/>
                  </a:lnTo>
                  <a:lnTo>
                    <a:pt x="1355122" y="746643"/>
                  </a:lnTo>
                  <a:lnTo>
                    <a:pt x="1305312" y="734008"/>
                  </a:lnTo>
                  <a:lnTo>
                    <a:pt x="1255943" y="720942"/>
                  </a:lnTo>
                  <a:lnTo>
                    <a:pt x="1207045" y="707451"/>
                  </a:lnTo>
                  <a:lnTo>
                    <a:pt x="1158644" y="693539"/>
                  </a:lnTo>
                  <a:lnTo>
                    <a:pt x="1110768" y="679214"/>
                  </a:lnTo>
                  <a:lnTo>
                    <a:pt x="1063446" y="664480"/>
                  </a:lnTo>
                  <a:lnTo>
                    <a:pt x="1016704" y="649344"/>
                  </a:lnTo>
                  <a:lnTo>
                    <a:pt x="970570" y="633810"/>
                  </a:lnTo>
                  <a:lnTo>
                    <a:pt x="925071" y="617886"/>
                  </a:lnTo>
                  <a:lnTo>
                    <a:pt x="880237" y="601576"/>
                  </a:lnTo>
                  <a:lnTo>
                    <a:pt x="836093" y="584886"/>
                  </a:lnTo>
                  <a:lnTo>
                    <a:pt x="792668" y="567822"/>
                  </a:lnTo>
                  <a:lnTo>
                    <a:pt x="749990" y="550389"/>
                  </a:lnTo>
                  <a:lnTo>
                    <a:pt x="708085" y="532594"/>
                  </a:lnTo>
                  <a:lnTo>
                    <a:pt x="666983" y="514442"/>
                  </a:lnTo>
                  <a:lnTo>
                    <a:pt x="626709" y="495939"/>
                  </a:lnTo>
                  <a:lnTo>
                    <a:pt x="575962" y="471529"/>
                  </a:lnTo>
                  <a:lnTo>
                    <a:pt x="526704" y="446554"/>
                  </a:lnTo>
                  <a:lnTo>
                    <a:pt x="478995" y="421028"/>
                  </a:lnTo>
                  <a:lnTo>
                    <a:pt x="432894" y="394962"/>
                  </a:lnTo>
                  <a:lnTo>
                    <a:pt x="388461" y="368369"/>
                  </a:lnTo>
                  <a:lnTo>
                    <a:pt x="345756" y="341260"/>
                  </a:lnTo>
                  <a:lnTo>
                    <a:pt x="304839" y="313650"/>
                  </a:lnTo>
                  <a:lnTo>
                    <a:pt x="265768" y="285549"/>
                  </a:lnTo>
                  <a:lnTo>
                    <a:pt x="228603" y="256970"/>
                  </a:lnTo>
                  <a:lnTo>
                    <a:pt x="193405" y="227925"/>
                  </a:lnTo>
                  <a:lnTo>
                    <a:pt x="160232" y="198427"/>
                  </a:lnTo>
                  <a:lnTo>
                    <a:pt x="129144" y="168488"/>
                  </a:lnTo>
                  <a:lnTo>
                    <a:pt x="86552" y="122780"/>
                  </a:lnTo>
                  <a:lnTo>
                    <a:pt x="48987" y="76148"/>
                  </a:lnTo>
                  <a:lnTo>
                    <a:pt x="24232" y="40594"/>
                  </a:lnTo>
                  <a:lnTo>
                    <a:pt x="2503" y="4561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CD94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1856" y="3137698"/>
              <a:ext cx="159610" cy="22142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2272149" y="1068434"/>
              <a:ext cx="2863850" cy="1542415"/>
            </a:xfrm>
            <a:custGeom>
              <a:avLst/>
              <a:gdLst/>
              <a:ahLst/>
              <a:cxnLst/>
              <a:rect l="l" t="t" r="r" b="b"/>
              <a:pathLst>
                <a:path w="2863850" h="1542414">
                  <a:moveTo>
                    <a:pt x="0" y="1541840"/>
                  </a:moveTo>
                  <a:lnTo>
                    <a:pt x="4774" y="1466992"/>
                  </a:lnTo>
                  <a:lnTo>
                    <a:pt x="18890" y="1392300"/>
                  </a:lnTo>
                  <a:lnTo>
                    <a:pt x="29353" y="1355060"/>
                  </a:lnTo>
                  <a:lnTo>
                    <a:pt x="42036" y="1317919"/>
                  </a:lnTo>
                  <a:lnTo>
                    <a:pt x="56898" y="1280894"/>
                  </a:lnTo>
                  <a:lnTo>
                    <a:pt x="73900" y="1244005"/>
                  </a:lnTo>
                  <a:lnTo>
                    <a:pt x="93005" y="1207273"/>
                  </a:lnTo>
                  <a:lnTo>
                    <a:pt x="114172" y="1170716"/>
                  </a:lnTo>
                  <a:lnTo>
                    <a:pt x="137363" y="1134353"/>
                  </a:lnTo>
                  <a:lnTo>
                    <a:pt x="162539" y="1098205"/>
                  </a:lnTo>
                  <a:lnTo>
                    <a:pt x="189662" y="1062290"/>
                  </a:lnTo>
                  <a:lnTo>
                    <a:pt x="218692" y="1026629"/>
                  </a:lnTo>
                  <a:lnTo>
                    <a:pt x="249589" y="991240"/>
                  </a:lnTo>
                  <a:lnTo>
                    <a:pt x="282317" y="956144"/>
                  </a:lnTo>
                  <a:lnTo>
                    <a:pt x="316834" y="921359"/>
                  </a:lnTo>
                  <a:lnTo>
                    <a:pt x="353104" y="886905"/>
                  </a:lnTo>
                  <a:lnTo>
                    <a:pt x="391085" y="852802"/>
                  </a:lnTo>
                  <a:lnTo>
                    <a:pt x="430741" y="819069"/>
                  </a:lnTo>
                  <a:lnTo>
                    <a:pt x="472031" y="785726"/>
                  </a:lnTo>
                  <a:lnTo>
                    <a:pt x="514917" y="752791"/>
                  </a:lnTo>
                  <a:lnTo>
                    <a:pt x="559360" y="720285"/>
                  </a:lnTo>
                  <a:lnTo>
                    <a:pt x="605321" y="688228"/>
                  </a:lnTo>
                  <a:lnTo>
                    <a:pt x="652761" y="656637"/>
                  </a:lnTo>
                  <a:lnTo>
                    <a:pt x="701641" y="625534"/>
                  </a:lnTo>
                  <a:lnTo>
                    <a:pt x="751922" y="594937"/>
                  </a:lnTo>
                  <a:lnTo>
                    <a:pt x="803566" y="564866"/>
                  </a:lnTo>
                  <a:lnTo>
                    <a:pt x="856533" y="535340"/>
                  </a:lnTo>
                  <a:lnTo>
                    <a:pt x="910784" y="506379"/>
                  </a:lnTo>
                  <a:lnTo>
                    <a:pt x="966281" y="478003"/>
                  </a:lnTo>
                  <a:lnTo>
                    <a:pt x="1008019" y="457444"/>
                  </a:lnTo>
                  <a:lnTo>
                    <a:pt x="1050399" y="437223"/>
                  </a:lnTo>
                  <a:lnTo>
                    <a:pt x="1093404" y="417346"/>
                  </a:lnTo>
                  <a:lnTo>
                    <a:pt x="1137021" y="397821"/>
                  </a:lnTo>
                  <a:lnTo>
                    <a:pt x="1181232" y="378657"/>
                  </a:lnTo>
                  <a:lnTo>
                    <a:pt x="1226022" y="359861"/>
                  </a:lnTo>
                  <a:lnTo>
                    <a:pt x="1271375" y="341441"/>
                  </a:lnTo>
                  <a:lnTo>
                    <a:pt x="1317276" y="323405"/>
                  </a:lnTo>
                  <a:lnTo>
                    <a:pt x="1363710" y="305760"/>
                  </a:lnTo>
                  <a:lnTo>
                    <a:pt x="1410659" y="288515"/>
                  </a:lnTo>
                  <a:lnTo>
                    <a:pt x="1458110" y="271677"/>
                  </a:lnTo>
                  <a:lnTo>
                    <a:pt x="1506046" y="255254"/>
                  </a:lnTo>
                  <a:lnTo>
                    <a:pt x="1554451" y="239254"/>
                  </a:lnTo>
                  <a:lnTo>
                    <a:pt x="1603311" y="223685"/>
                  </a:lnTo>
                  <a:lnTo>
                    <a:pt x="1652608" y="208554"/>
                  </a:lnTo>
                  <a:lnTo>
                    <a:pt x="1702328" y="193870"/>
                  </a:lnTo>
                  <a:lnTo>
                    <a:pt x="1752455" y="179640"/>
                  </a:lnTo>
                  <a:lnTo>
                    <a:pt x="1802973" y="165872"/>
                  </a:lnTo>
                  <a:lnTo>
                    <a:pt x="1853867" y="152574"/>
                  </a:lnTo>
                  <a:lnTo>
                    <a:pt x="1905121" y="139754"/>
                  </a:lnTo>
                  <a:lnTo>
                    <a:pt x="1956719" y="127420"/>
                  </a:lnTo>
                  <a:lnTo>
                    <a:pt x="2006279" y="116106"/>
                  </a:lnTo>
                  <a:lnTo>
                    <a:pt x="2056124" y="105249"/>
                  </a:lnTo>
                  <a:lnTo>
                    <a:pt x="2106242" y="94855"/>
                  </a:lnTo>
                  <a:lnTo>
                    <a:pt x="2156618" y="84931"/>
                  </a:lnTo>
                  <a:lnTo>
                    <a:pt x="2207239" y="75484"/>
                  </a:lnTo>
                  <a:lnTo>
                    <a:pt x="2258092" y="66520"/>
                  </a:lnTo>
                  <a:lnTo>
                    <a:pt x="2309162" y="58047"/>
                  </a:lnTo>
                  <a:lnTo>
                    <a:pt x="2360437" y="50072"/>
                  </a:lnTo>
                  <a:lnTo>
                    <a:pt x="2411902" y="42600"/>
                  </a:lnTo>
                  <a:lnTo>
                    <a:pt x="2463545" y="35639"/>
                  </a:lnTo>
                  <a:lnTo>
                    <a:pt x="2515350" y="29196"/>
                  </a:lnTo>
                  <a:lnTo>
                    <a:pt x="2562971" y="23751"/>
                  </a:lnTo>
                  <a:lnTo>
                    <a:pt x="2610706" y="18751"/>
                  </a:lnTo>
                  <a:lnTo>
                    <a:pt x="2658547" y="14203"/>
                  </a:lnTo>
                  <a:lnTo>
                    <a:pt x="2706482" y="10111"/>
                  </a:lnTo>
                  <a:lnTo>
                    <a:pt x="2754500" y="6481"/>
                  </a:lnTo>
                  <a:lnTo>
                    <a:pt x="2802592" y="3318"/>
                  </a:lnTo>
                  <a:lnTo>
                    <a:pt x="2844725" y="934"/>
                  </a:lnTo>
                  <a:lnTo>
                    <a:pt x="2856771" y="324"/>
                  </a:lnTo>
                  <a:lnTo>
                    <a:pt x="2863567" y="0"/>
                  </a:lnTo>
                </a:path>
              </a:pathLst>
            </a:custGeom>
            <a:ln w="38099">
              <a:solidFill>
                <a:srgbClr val="FCD94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5137" y="986471"/>
              <a:ext cx="212480" cy="16392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916649" y="355950"/>
              <a:ext cx="7310755" cy="4431665"/>
            </a:xfrm>
            <a:custGeom>
              <a:avLst/>
              <a:gdLst/>
              <a:ahLst/>
              <a:cxnLst/>
              <a:rect l="l" t="t" r="r" b="b"/>
              <a:pathLst>
                <a:path w="7310755" h="4431665">
                  <a:moveTo>
                    <a:pt x="0" y="0"/>
                  </a:moveTo>
                  <a:lnTo>
                    <a:pt x="7310699" y="0"/>
                  </a:lnTo>
                  <a:lnTo>
                    <a:pt x="7310699" y="4431599"/>
                  </a:lnTo>
                  <a:lnTo>
                    <a:pt x="0" y="44315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255">
              <a:lnSpc>
                <a:spcPct val="100000"/>
              </a:lnSpc>
              <a:spcBef>
                <a:spcPts val="100"/>
              </a:spcBef>
            </a:pPr>
            <a:r>
              <a:rPr dirty="0" sz="7000" spc="-819"/>
              <a:t>RE</a:t>
            </a:r>
            <a:r>
              <a:rPr dirty="0" sz="7000" spc="-795"/>
              <a:t>L</a:t>
            </a:r>
            <a:r>
              <a:rPr dirty="0" sz="7000" spc="-1295"/>
              <a:t>A</a:t>
            </a:r>
            <a:r>
              <a:rPr dirty="0" sz="7000" spc="-819"/>
              <a:t>TIVI</a:t>
            </a:r>
            <a:r>
              <a:rPr dirty="0" sz="7000" spc="-795"/>
              <a:t>T</a:t>
            </a:r>
            <a:r>
              <a:rPr dirty="0" sz="7000" spc="-819"/>
              <a:t>Y</a:t>
            </a:r>
            <a:endParaRPr sz="7000"/>
          </a:p>
        </p:txBody>
      </p:sp>
      <p:sp>
        <p:nvSpPr>
          <p:cNvPr id="5" name="object 5" descr=""/>
          <p:cNvSpPr txBox="1"/>
          <p:nvPr/>
        </p:nvSpPr>
        <p:spPr>
          <a:xfrm>
            <a:off x="3890875" y="2391593"/>
            <a:ext cx="3244850" cy="170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2400" spc="1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you’re</a:t>
            </a:r>
            <a:r>
              <a:rPr dirty="0" sz="2400" spc="1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15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dirty="0" sz="2400" spc="1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15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0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80" i="1">
                <a:solidFill>
                  <a:srgbClr val="FFFFFF"/>
                </a:solidFill>
                <a:latin typeface="Calibri"/>
                <a:cs typeface="Calibri"/>
              </a:rPr>
              <a:t>system,</a:t>
            </a:r>
            <a:r>
              <a:rPr dirty="0" sz="2400" spc="7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2400" spc="7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85" i="1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2400" spc="7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2400" spc="7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diﬃcult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75" i="1">
                <a:solidFill>
                  <a:srgbClr val="FFFFFF"/>
                </a:solidFill>
                <a:latin typeface="Calibri"/>
                <a:cs typeface="Calibri"/>
              </a:rPr>
              <a:t>zoom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out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gain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perspective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218825" y="2366575"/>
            <a:ext cx="1309370" cy="1997075"/>
            <a:chOff x="1218825" y="2366575"/>
            <a:chExt cx="1309370" cy="1997075"/>
          </a:xfrm>
        </p:grpSpPr>
        <p:sp>
          <p:nvSpPr>
            <p:cNvPr id="8" name="object 8" descr=""/>
            <p:cNvSpPr/>
            <p:nvPr/>
          </p:nvSpPr>
          <p:spPr>
            <a:xfrm>
              <a:off x="1237875" y="2385625"/>
              <a:ext cx="1131570" cy="1135380"/>
            </a:xfrm>
            <a:custGeom>
              <a:avLst/>
              <a:gdLst/>
              <a:ahLst/>
              <a:cxnLst/>
              <a:rect l="l" t="t" r="r" b="b"/>
              <a:pathLst>
                <a:path w="1131570" h="1135379">
                  <a:moveTo>
                    <a:pt x="0" y="567449"/>
                  </a:moveTo>
                  <a:lnTo>
                    <a:pt x="2075" y="518488"/>
                  </a:lnTo>
                  <a:lnTo>
                    <a:pt x="8189" y="470683"/>
                  </a:lnTo>
                  <a:lnTo>
                    <a:pt x="18172" y="424204"/>
                  </a:lnTo>
                  <a:lnTo>
                    <a:pt x="31853" y="379223"/>
                  </a:lnTo>
                  <a:lnTo>
                    <a:pt x="49063" y="335910"/>
                  </a:lnTo>
                  <a:lnTo>
                    <a:pt x="69633" y="294434"/>
                  </a:lnTo>
                  <a:lnTo>
                    <a:pt x="93392" y="254967"/>
                  </a:lnTo>
                  <a:lnTo>
                    <a:pt x="120171" y="217678"/>
                  </a:lnTo>
                  <a:lnTo>
                    <a:pt x="149800" y="182738"/>
                  </a:lnTo>
                  <a:lnTo>
                    <a:pt x="182110" y="150317"/>
                  </a:lnTo>
                  <a:lnTo>
                    <a:pt x="216930" y="120586"/>
                  </a:lnTo>
                  <a:lnTo>
                    <a:pt x="254090" y="93714"/>
                  </a:lnTo>
                  <a:lnTo>
                    <a:pt x="293422" y="69873"/>
                  </a:lnTo>
                  <a:lnTo>
                    <a:pt x="334755" y="49233"/>
                  </a:lnTo>
                  <a:lnTo>
                    <a:pt x="377920" y="31963"/>
                  </a:lnTo>
                  <a:lnTo>
                    <a:pt x="422746" y="18234"/>
                  </a:lnTo>
                  <a:lnTo>
                    <a:pt x="469065" y="8217"/>
                  </a:lnTo>
                  <a:lnTo>
                    <a:pt x="516706" y="2082"/>
                  </a:lnTo>
                  <a:lnTo>
                    <a:pt x="565499" y="0"/>
                  </a:lnTo>
                  <a:lnTo>
                    <a:pt x="615222" y="2196"/>
                  </a:lnTo>
                  <a:lnTo>
                    <a:pt x="664229" y="8712"/>
                  </a:lnTo>
                  <a:lnTo>
                    <a:pt x="712260" y="19441"/>
                  </a:lnTo>
                  <a:lnTo>
                    <a:pt x="759055" y="34273"/>
                  </a:lnTo>
                  <a:lnTo>
                    <a:pt x="804353" y="53101"/>
                  </a:lnTo>
                  <a:lnTo>
                    <a:pt x="847893" y="75816"/>
                  </a:lnTo>
                  <a:lnTo>
                    <a:pt x="889417" y="102310"/>
                  </a:lnTo>
                  <a:lnTo>
                    <a:pt x="928662" y="132474"/>
                  </a:lnTo>
                  <a:lnTo>
                    <a:pt x="965368" y="166202"/>
                  </a:lnTo>
                  <a:lnTo>
                    <a:pt x="998980" y="203035"/>
                  </a:lnTo>
                  <a:lnTo>
                    <a:pt x="1029041" y="242415"/>
                  </a:lnTo>
                  <a:lnTo>
                    <a:pt x="1055444" y="284082"/>
                  </a:lnTo>
                  <a:lnTo>
                    <a:pt x="1078081" y="327773"/>
                  </a:lnTo>
                  <a:lnTo>
                    <a:pt x="1096844" y="373227"/>
                  </a:lnTo>
                  <a:lnTo>
                    <a:pt x="1111625" y="420183"/>
                  </a:lnTo>
                  <a:lnTo>
                    <a:pt x="1122317" y="468380"/>
                  </a:lnTo>
                  <a:lnTo>
                    <a:pt x="1128811" y="517556"/>
                  </a:lnTo>
                  <a:lnTo>
                    <a:pt x="1130999" y="567449"/>
                  </a:lnTo>
                  <a:lnTo>
                    <a:pt x="1128924" y="616411"/>
                  </a:lnTo>
                  <a:lnTo>
                    <a:pt x="1122810" y="664216"/>
                  </a:lnTo>
                  <a:lnTo>
                    <a:pt x="1112827" y="710695"/>
                  </a:lnTo>
                  <a:lnTo>
                    <a:pt x="1099146" y="755676"/>
                  </a:lnTo>
                  <a:lnTo>
                    <a:pt x="1081936" y="798989"/>
                  </a:lnTo>
                  <a:lnTo>
                    <a:pt x="1061366" y="840465"/>
                  </a:lnTo>
                  <a:lnTo>
                    <a:pt x="1037607" y="879932"/>
                  </a:lnTo>
                  <a:lnTo>
                    <a:pt x="1010828" y="917221"/>
                  </a:lnTo>
                  <a:lnTo>
                    <a:pt x="981199" y="952161"/>
                  </a:lnTo>
                  <a:lnTo>
                    <a:pt x="948889" y="984582"/>
                  </a:lnTo>
                  <a:lnTo>
                    <a:pt x="914069" y="1014313"/>
                  </a:lnTo>
                  <a:lnTo>
                    <a:pt x="876909" y="1041184"/>
                  </a:lnTo>
                  <a:lnTo>
                    <a:pt x="837577" y="1065026"/>
                  </a:lnTo>
                  <a:lnTo>
                    <a:pt x="796244" y="1085666"/>
                  </a:lnTo>
                  <a:lnTo>
                    <a:pt x="753079" y="1102936"/>
                  </a:lnTo>
                  <a:lnTo>
                    <a:pt x="708253" y="1116664"/>
                  </a:lnTo>
                  <a:lnTo>
                    <a:pt x="661934" y="1126681"/>
                  </a:lnTo>
                  <a:lnTo>
                    <a:pt x="614293" y="1132816"/>
                  </a:lnTo>
                  <a:lnTo>
                    <a:pt x="565499" y="1134899"/>
                  </a:lnTo>
                  <a:lnTo>
                    <a:pt x="516706" y="1132816"/>
                  </a:lnTo>
                  <a:lnTo>
                    <a:pt x="469065" y="1126681"/>
                  </a:lnTo>
                  <a:lnTo>
                    <a:pt x="422746" y="1116664"/>
                  </a:lnTo>
                  <a:lnTo>
                    <a:pt x="377920" y="1102936"/>
                  </a:lnTo>
                  <a:lnTo>
                    <a:pt x="334755" y="1085666"/>
                  </a:lnTo>
                  <a:lnTo>
                    <a:pt x="293422" y="1065026"/>
                  </a:lnTo>
                  <a:lnTo>
                    <a:pt x="254090" y="1041184"/>
                  </a:lnTo>
                  <a:lnTo>
                    <a:pt x="216930" y="1014313"/>
                  </a:lnTo>
                  <a:lnTo>
                    <a:pt x="182110" y="984582"/>
                  </a:lnTo>
                  <a:lnTo>
                    <a:pt x="149800" y="952161"/>
                  </a:lnTo>
                  <a:lnTo>
                    <a:pt x="120171" y="917221"/>
                  </a:lnTo>
                  <a:lnTo>
                    <a:pt x="93392" y="879932"/>
                  </a:lnTo>
                  <a:lnTo>
                    <a:pt x="69633" y="840465"/>
                  </a:lnTo>
                  <a:lnTo>
                    <a:pt x="49063" y="798989"/>
                  </a:lnTo>
                  <a:lnTo>
                    <a:pt x="31853" y="755676"/>
                  </a:lnTo>
                  <a:lnTo>
                    <a:pt x="18172" y="710695"/>
                  </a:lnTo>
                  <a:lnTo>
                    <a:pt x="8189" y="664216"/>
                  </a:lnTo>
                  <a:lnTo>
                    <a:pt x="2075" y="616411"/>
                  </a:lnTo>
                  <a:lnTo>
                    <a:pt x="0" y="567449"/>
                  </a:lnTo>
                  <a:close/>
                </a:path>
              </a:pathLst>
            </a:custGeom>
            <a:ln w="3809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925920" y="3427623"/>
              <a:ext cx="601980" cy="935990"/>
            </a:xfrm>
            <a:custGeom>
              <a:avLst/>
              <a:gdLst/>
              <a:ahLst/>
              <a:cxnLst/>
              <a:rect l="l" t="t" r="r" b="b"/>
              <a:pathLst>
                <a:path w="601980" h="935989">
                  <a:moveTo>
                    <a:pt x="431699" y="935399"/>
                  </a:moveTo>
                  <a:lnTo>
                    <a:pt x="0" y="80999"/>
                  </a:lnTo>
                  <a:lnTo>
                    <a:pt x="170099" y="0"/>
                  </a:lnTo>
                  <a:lnTo>
                    <a:pt x="601799" y="854399"/>
                  </a:lnTo>
                  <a:lnTo>
                    <a:pt x="431699" y="935399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520386" y="2898373"/>
              <a:ext cx="566420" cy="109220"/>
            </a:xfrm>
            <a:custGeom>
              <a:avLst/>
              <a:gdLst/>
              <a:ahLst/>
              <a:cxnLst/>
              <a:rect l="l" t="t" r="r" b="b"/>
              <a:pathLst>
                <a:path w="566419" h="109219">
                  <a:moveTo>
                    <a:pt x="566099" y="109199"/>
                  </a:moveTo>
                  <a:lnTo>
                    <a:pt x="0" y="109199"/>
                  </a:lnTo>
                  <a:lnTo>
                    <a:pt x="0" y="0"/>
                  </a:lnTo>
                  <a:lnTo>
                    <a:pt x="566099" y="0"/>
                  </a:lnTo>
                  <a:lnTo>
                    <a:pt x="566099" y="109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413144" y="680292"/>
            <a:ext cx="9886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71617" y="853198"/>
            <a:ext cx="3487420" cy="3315335"/>
            <a:chOff x="671617" y="853198"/>
            <a:chExt cx="3487420" cy="3315335"/>
          </a:xfrm>
        </p:grpSpPr>
        <p:sp>
          <p:nvSpPr>
            <p:cNvPr id="3" name="object 3" descr=""/>
            <p:cNvSpPr/>
            <p:nvPr/>
          </p:nvSpPr>
          <p:spPr>
            <a:xfrm>
              <a:off x="692112" y="901185"/>
              <a:ext cx="12700" cy="3246120"/>
            </a:xfrm>
            <a:custGeom>
              <a:avLst/>
              <a:gdLst/>
              <a:ahLst/>
              <a:cxnLst/>
              <a:rect l="l" t="t" r="r" b="b"/>
              <a:pathLst>
                <a:path w="12700" h="3246120">
                  <a:moveTo>
                    <a:pt x="0" y="0"/>
                  </a:moveTo>
                  <a:lnTo>
                    <a:pt x="12087" y="3245850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76380" y="85796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283"/>
                  </a:moveTo>
                  <a:lnTo>
                    <a:pt x="15571" y="0"/>
                  </a:lnTo>
                  <a:lnTo>
                    <a:pt x="31465" y="43166"/>
                  </a:lnTo>
                  <a:lnTo>
                    <a:pt x="0" y="4328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76380" y="85796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166"/>
                  </a:moveTo>
                  <a:lnTo>
                    <a:pt x="15571" y="0"/>
                  </a:lnTo>
                  <a:lnTo>
                    <a:pt x="0" y="43283"/>
                  </a:lnTo>
                  <a:lnTo>
                    <a:pt x="31465" y="43166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4354" y="4147074"/>
              <a:ext cx="3406775" cy="635"/>
            </a:xfrm>
            <a:custGeom>
              <a:avLst/>
              <a:gdLst/>
              <a:ahLst/>
              <a:cxnLst/>
              <a:rect l="l" t="t" r="r" b="b"/>
              <a:pathLst>
                <a:path w="3406775" h="635">
                  <a:moveTo>
                    <a:pt x="3406350" y="59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110701" y="413193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5" y="0"/>
                  </a:lnTo>
                  <a:lnTo>
                    <a:pt x="43227" y="15739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110701" y="413193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7" y="15739"/>
                  </a:lnTo>
                  <a:lnTo>
                    <a:pt x="5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5034162" y="843967"/>
            <a:ext cx="3444875" cy="3312160"/>
            <a:chOff x="5034162" y="843967"/>
            <a:chExt cx="3444875" cy="3312160"/>
          </a:xfrm>
        </p:grpSpPr>
        <p:sp>
          <p:nvSpPr>
            <p:cNvPr id="10" name="object 10" descr=""/>
            <p:cNvSpPr/>
            <p:nvPr/>
          </p:nvSpPr>
          <p:spPr>
            <a:xfrm>
              <a:off x="5054684" y="880099"/>
              <a:ext cx="12700" cy="3267075"/>
            </a:xfrm>
            <a:custGeom>
              <a:avLst/>
              <a:gdLst/>
              <a:ahLst/>
              <a:cxnLst/>
              <a:rect l="l" t="t" r="r" b="b"/>
              <a:pathLst>
                <a:path w="12700" h="3267075">
                  <a:moveTo>
                    <a:pt x="0" y="0"/>
                  </a:moveTo>
                  <a:lnTo>
                    <a:pt x="12165" y="3266900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038925" y="84873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7105" y="31401"/>
                  </a:moveTo>
                  <a:lnTo>
                    <a:pt x="64" y="24412"/>
                  </a:lnTo>
                  <a:lnTo>
                    <a:pt x="31" y="15759"/>
                  </a:lnTo>
                  <a:lnTo>
                    <a:pt x="0" y="7105"/>
                  </a:lnTo>
                  <a:lnTo>
                    <a:pt x="6988" y="64"/>
                  </a:lnTo>
                  <a:lnTo>
                    <a:pt x="15641" y="32"/>
                  </a:lnTo>
                  <a:lnTo>
                    <a:pt x="24295" y="0"/>
                  </a:lnTo>
                  <a:lnTo>
                    <a:pt x="31336" y="6988"/>
                  </a:lnTo>
                  <a:lnTo>
                    <a:pt x="31368" y="15642"/>
                  </a:lnTo>
                  <a:lnTo>
                    <a:pt x="31401" y="24295"/>
                  </a:lnTo>
                  <a:lnTo>
                    <a:pt x="24412" y="31336"/>
                  </a:lnTo>
                  <a:lnTo>
                    <a:pt x="7105" y="31401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038925" y="84873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41" y="32"/>
                  </a:moveTo>
                  <a:lnTo>
                    <a:pt x="24295" y="0"/>
                  </a:lnTo>
                  <a:lnTo>
                    <a:pt x="31336" y="6988"/>
                  </a:lnTo>
                  <a:lnTo>
                    <a:pt x="31368" y="15642"/>
                  </a:lnTo>
                  <a:lnTo>
                    <a:pt x="31401" y="24295"/>
                  </a:lnTo>
                  <a:lnTo>
                    <a:pt x="24412" y="31336"/>
                  </a:lnTo>
                  <a:lnTo>
                    <a:pt x="15758" y="31369"/>
                  </a:lnTo>
                  <a:lnTo>
                    <a:pt x="7105" y="31401"/>
                  </a:lnTo>
                  <a:lnTo>
                    <a:pt x="64" y="24412"/>
                  </a:lnTo>
                  <a:lnTo>
                    <a:pt x="31" y="15759"/>
                  </a:lnTo>
                  <a:lnTo>
                    <a:pt x="0" y="7105"/>
                  </a:lnTo>
                  <a:lnTo>
                    <a:pt x="6988" y="64"/>
                  </a:lnTo>
                  <a:lnTo>
                    <a:pt x="15641" y="32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066999" y="4135204"/>
              <a:ext cx="3364229" cy="12065"/>
            </a:xfrm>
            <a:custGeom>
              <a:avLst/>
              <a:gdLst/>
              <a:ahLst/>
              <a:cxnLst/>
              <a:rect l="l" t="t" r="r" b="b"/>
              <a:pathLst>
                <a:path w="3364229" h="12064">
                  <a:moveTo>
                    <a:pt x="3363749" y="0"/>
                  </a:moveTo>
                  <a:lnTo>
                    <a:pt x="0" y="11799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430694" y="411947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10" y="31465"/>
                  </a:moveTo>
                  <a:lnTo>
                    <a:pt x="0" y="0"/>
                  </a:lnTo>
                  <a:lnTo>
                    <a:pt x="43280" y="15580"/>
                  </a:lnTo>
                  <a:lnTo>
                    <a:pt x="110" y="3146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430694" y="411947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10" y="31465"/>
                  </a:moveTo>
                  <a:lnTo>
                    <a:pt x="43280" y="15580"/>
                  </a:lnTo>
                  <a:lnTo>
                    <a:pt x="0" y="0"/>
                  </a:lnTo>
                  <a:lnTo>
                    <a:pt x="110" y="31465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968350" y="1033110"/>
            <a:ext cx="1731645" cy="1265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495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dirty="0" sz="3000" spc="-2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 spc="-680">
                <a:solidFill>
                  <a:srgbClr val="FFFFFF"/>
                </a:solidFill>
                <a:latin typeface="Calibri"/>
                <a:cs typeface="Calibri"/>
              </a:rPr>
              <a:t>M2</a:t>
            </a:r>
            <a:endParaRPr sz="3000">
              <a:latin typeface="Calibri"/>
              <a:cs typeface="Calibri"/>
            </a:endParaRPr>
          </a:p>
          <a:p>
            <a:pPr marL="12700">
              <a:lnSpc>
                <a:spcPts val="3595"/>
              </a:lnSpc>
            </a:pPr>
            <a:r>
              <a:rPr dirty="0" sz="3000" spc="-450">
                <a:solidFill>
                  <a:srgbClr val="FFFFFF"/>
                </a:solidFill>
                <a:latin typeface="Calibri"/>
                <a:cs typeface="Calibri"/>
              </a:rPr>
              <a:t>Money</a:t>
            </a:r>
            <a:r>
              <a:rPr dirty="0" sz="3000" spc="-1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 spc="-275">
                <a:solidFill>
                  <a:srgbClr val="FFFFFF"/>
                </a:solidFill>
                <a:latin typeface="Calibri"/>
                <a:cs typeface="Calibri"/>
              </a:rPr>
              <a:t>Supply</a:t>
            </a:r>
            <a:endParaRPr sz="3000">
              <a:latin typeface="Calibri"/>
              <a:cs typeface="Calibri"/>
            </a:endParaRPr>
          </a:p>
          <a:p>
            <a:pPr marL="12700">
              <a:lnSpc>
                <a:spcPts val="2575"/>
              </a:lnSpc>
            </a:pPr>
            <a:r>
              <a:rPr dirty="0" sz="2150" spc="-275" i="1">
                <a:solidFill>
                  <a:srgbClr val="FFFFFF"/>
                </a:solidFill>
                <a:latin typeface="Trebuchet MS"/>
                <a:cs typeface="Trebuchet MS"/>
              </a:rPr>
              <a:t>1960-</a:t>
            </a:r>
            <a:r>
              <a:rPr dirty="0" sz="2150" spc="-315" i="1">
                <a:solidFill>
                  <a:srgbClr val="FFFFFF"/>
                </a:solidFill>
                <a:latin typeface="Trebuchet MS"/>
                <a:cs typeface="Trebuchet MS"/>
              </a:rPr>
              <a:t>2022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656368" y="2540897"/>
            <a:ext cx="1822450" cy="1265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3000" spc="-204">
                <a:solidFill>
                  <a:srgbClr val="FFFFFF"/>
                </a:solidFill>
                <a:latin typeface="Calibri"/>
                <a:cs typeface="Calibri"/>
              </a:rPr>
              <a:t>Bitcoin</a:t>
            </a:r>
            <a:r>
              <a:rPr dirty="0" sz="3000" spc="-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 spc="-445">
                <a:solidFill>
                  <a:srgbClr val="FFFFFF"/>
                </a:solidFill>
                <a:latin typeface="Calibri"/>
                <a:cs typeface="Calibri"/>
              </a:rPr>
              <a:t>SUPPLY</a:t>
            </a:r>
            <a:endParaRPr sz="3000">
              <a:latin typeface="Calibri"/>
              <a:cs typeface="Calibri"/>
            </a:endParaRPr>
          </a:p>
          <a:p>
            <a:pPr algn="r" marR="5080">
              <a:lnSpc>
                <a:spcPts val="3595"/>
              </a:lnSpc>
            </a:pPr>
            <a:r>
              <a:rPr dirty="0" sz="3000" spc="-475">
                <a:solidFill>
                  <a:srgbClr val="FFFFFF"/>
                </a:solidFill>
                <a:latin typeface="Calibri"/>
                <a:cs typeface="Calibri"/>
              </a:rPr>
              <a:t>SCHEDULE</a:t>
            </a:r>
            <a:endParaRPr sz="3000">
              <a:latin typeface="Calibri"/>
              <a:cs typeface="Calibri"/>
            </a:endParaRPr>
          </a:p>
          <a:p>
            <a:pPr marL="883919">
              <a:lnSpc>
                <a:spcPts val="2575"/>
              </a:lnSpc>
            </a:pPr>
            <a:r>
              <a:rPr dirty="0" sz="2150" spc="-275" i="1">
                <a:solidFill>
                  <a:srgbClr val="FFFFFF"/>
                </a:solidFill>
                <a:latin typeface="Trebuchet MS"/>
                <a:cs typeface="Trebuchet MS"/>
              </a:rPr>
              <a:t>2009-</a:t>
            </a:r>
            <a:r>
              <a:rPr dirty="0" sz="2150" spc="-315" i="1">
                <a:solidFill>
                  <a:srgbClr val="FFFFFF"/>
                </a:solidFill>
                <a:latin typeface="Trebuchet MS"/>
                <a:cs typeface="Trebuchet MS"/>
              </a:rPr>
              <a:t>2140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5137124" y="1157424"/>
            <a:ext cx="3421379" cy="2955290"/>
          </a:xfrm>
          <a:custGeom>
            <a:avLst/>
            <a:gdLst/>
            <a:ahLst/>
            <a:cxnLst/>
            <a:rect l="l" t="t" r="r" b="b"/>
            <a:pathLst>
              <a:path w="3421379" h="2955290">
                <a:moveTo>
                  <a:pt x="0" y="2955078"/>
                </a:moveTo>
                <a:lnTo>
                  <a:pt x="4093" y="2891810"/>
                </a:lnTo>
                <a:lnTo>
                  <a:pt x="6623" y="2852218"/>
                </a:lnTo>
                <a:lnTo>
                  <a:pt x="9433" y="2808047"/>
                </a:lnTo>
                <a:lnTo>
                  <a:pt x="12495" y="2759843"/>
                </a:lnTo>
                <a:lnTo>
                  <a:pt x="15777" y="2708152"/>
                </a:lnTo>
                <a:lnTo>
                  <a:pt x="19249" y="2653520"/>
                </a:lnTo>
                <a:lnTo>
                  <a:pt x="22879" y="2596490"/>
                </a:lnTo>
                <a:lnTo>
                  <a:pt x="26639" y="2537610"/>
                </a:lnTo>
                <a:lnTo>
                  <a:pt x="30497" y="2477424"/>
                </a:lnTo>
                <a:lnTo>
                  <a:pt x="34423" y="2416478"/>
                </a:lnTo>
                <a:lnTo>
                  <a:pt x="38386" y="2355318"/>
                </a:lnTo>
                <a:lnTo>
                  <a:pt x="42356" y="2294488"/>
                </a:lnTo>
                <a:lnTo>
                  <a:pt x="46302" y="2234535"/>
                </a:lnTo>
                <a:lnTo>
                  <a:pt x="50194" y="2176004"/>
                </a:lnTo>
                <a:lnTo>
                  <a:pt x="54001" y="2119440"/>
                </a:lnTo>
                <a:lnTo>
                  <a:pt x="57694" y="2065389"/>
                </a:lnTo>
                <a:lnTo>
                  <a:pt x="61240" y="2014396"/>
                </a:lnTo>
                <a:lnTo>
                  <a:pt x="64611" y="1967007"/>
                </a:lnTo>
                <a:lnTo>
                  <a:pt x="67774" y="1923767"/>
                </a:lnTo>
                <a:lnTo>
                  <a:pt x="72704" y="1858230"/>
                </a:lnTo>
                <a:lnTo>
                  <a:pt x="77363" y="1797757"/>
                </a:lnTo>
                <a:lnTo>
                  <a:pt x="81810" y="1741639"/>
                </a:lnTo>
                <a:lnTo>
                  <a:pt x="86104" y="1689170"/>
                </a:lnTo>
                <a:lnTo>
                  <a:pt x="90305" y="1639640"/>
                </a:lnTo>
                <a:lnTo>
                  <a:pt x="94470" y="1592341"/>
                </a:lnTo>
                <a:lnTo>
                  <a:pt x="98659" y="1546565"/>
                </a:lnTo>
                <a:lnTo>
                  <a:pt x="102930" y="1501605"/>
                </a:lnTo>
                <a:lnTo>
                  <a:pt x="107342" y="1456751"/>
                </a:lnTo>
                <a:lnTo>
                  <a:pt x="111954" y="1411295"/>
                </a:lnTo>
                <a:lnTo>
                  <a:pt x="116825" y="1364530"/>
                </a:lnTo>
                <a:lnTo>
                  <a:pt x="122014" y="1315748"/>
                </a:lnTo>
                <a:lnTo>
                  <a:pt x="127451" y="1265038"/>
                </a:lnTo>
                <a:lnTo>
                  <a:pt x="133030" y="1213233"/>
                </a:lnTo>
                <a:lnTo>
                  <a:pt x="138750" y="1160732"/>
                </a:lnTo>
                <a:lnTo>
                  <a:pt x="144610" y="1107937"/>
                </a:lnTo>
                <a:lnTo>
                  <a:pt x="150612" y="1055248"/>
                </a:lnTo>
                <a:lnTo>
                  <a:pt x="156755" y="1003068"/>
                </a:lnTo>
                <a:lnTo>
                  <a:pt x="163040" y="951796"/>
                </a:lnTo>
                <a:lnTo>
                  <a:pt x="169465" y="901834"/>
                </a:lnTo>
                <a:lnTo>
                  <a:pt x="176032" y="853583"/>
                </a:lnTo>
                <a:lnTo>
                  <a:pt x="182740" y="807443"/>
                </a:lnTo>
                <a:lnTo>
                  <a:pt x="189590" y="763815"/>
                </a:lnTo>
                <a:lnTo>
                  <a:pt x="196581" y="723102"/>
                </a:lnTo>
                <a:lnTo>
                  <a:pt x="208836" y="659557"/>
                </a:lnTo>
                <a:lnTo>
                  <a:pt x="221428" y="602387"/>
                </a:lnTo>
                <a:lnTo>
                  <a:pt x="234415" y="550580"/>
                </a:lnTo>
                <a:lnTo>
                  <a:pt x="247857" y="503128"/>
                </a:lnTo>
                <a:lnTo>
                  <a:pt x="261812" y="459018"/>
                </a:lnTo>
                <a:lnTo>
                  <a:pt x="276340" y="417241"/>
                </a:lnTo>
                <a:lnTo>
                  <a:pt x="291500" y="376787"/>
                </a:lnTo>
                <a:lnTo>
                  <a:pt x="313518" y="323221"/>
                </a:lnTo>
                <a:lnTo>
                  <a:pt x="336401" y="274887"/>
                </a:lnTo>
                <a:lnTo>
                  <a:pt x="360478" y="231786"/>
                </a:lnTo>
                <a:lnTo>
                  <a:pt x="386073" y="193918"/>
                </a:lnTo>
                <a:lnTo>
                  <a:pt x="413515" y="161285"/>
                </a:lnTo>
                <a:lnTo>
                  <a:pt x="447361" y="130017"/>
                </a:lnTo>
                <a:lnTo>
                  <a:pt x="481740" y="108370"/>
                </a:lnTo>
                <a:lnTo>
                  <a:pt x="522686" y="92014"/>
                </a:lnTo>
                <a:lnTo>
                  <a:pt x="576233" y="76621"/>
                </a:lnTo>
                <a:lnTo>
                  <a:pt x="602693" y="68802"/>
                </a:lnTo>
                <a:lnTo>
                  <a:pt x="643690" y="55167"/>
                </a:lnTo>
                <a:lnTo>
                  <a:pt x="701898" y="43872"/>
                </a:lnTo>
                <a:lnTo>
                  <a:pt x="749872" y="38977"/>
                </a:lnTo>
                <a:lnTo>
                  <a:pt x="817047" y="34518"/>
                </a:lnTo>
                <a:lnTo>
                  <a:pt x="908389" y="30446"/>
                </a:lnTo>
                <a:lnTo>
                  <a:pt x="976505" y="28290"/>
                </a:lnTo>
                <a:lnTo>
                  <a:pt x="1014673" y="27322"/>
                </a:lnTo>
                <a:lnTo>
                  <a:pt x="1055335" y="26420"/>
                </a:lnTo>
                <a:lnTo>
                  <a:pt x="1098308" y="25581"/>
                </a:lnTo>
                <a:lnTo>
                  <a:pt x="1143411" y="24800"/>
                </a:lnTo>
                <a:lnTo>
                  <a:pt x="1190458" y="24073"/>
                </a:lnTo>
                <a:lnTo>
                  <a:pt x="1239267" y="23396"/>
                </a:lnTo>
                <a:lnTo>
                  <a:pt x="1289654" y="22764"/>
                </a:lnTo>
                <a:lnTo>
                  <a:pt x="1341436" y="22173"/>
                </a:lnTo>
                <a:lnTo>
                  <a:pt x="1394430" y="21620"/>
                </a:lnTo>
                <a:lnTo>
                  <a:pt x="1448453" y="21099"/>
                </a:lnTo>
                <a:lnTo>
                  <a:pt x="1503320" y="20606"/>
                </a:lnTo>
                <a:lnTo>
                  <a:pt x="1558849" y="20137"/>
                </a:lnTo>
                <a:lnTo>
                  <a:pt x="1614857" y="19688"/>
                </a:lnTo>
                <a:lnTo>
                  <a:pt x="1671160" y="19254"/>
                </a:lnTo>
                <a:lnTo>
                  <a:pt x="1727574" y="18832"/>
                </a:lnTo>
                <a:lnTo>
                  <a:pt x="1783917" y="18416"/>
                </a:lnTo>
                <a:lnTo>
                  <a:pt x="1840005" y="18004"/>
                </a:lnTo>
                <a:lnTo>
                  <a:pt x="1895655" y="17589"/>
                </a:lnTo>
                <a:lnTo>
                  <a:pt x="1950683" y="17168"/>
                </a:lnTo>
                <a:lnTo>
                  <a:pt x="2004907" y="16737"/>
                </a:lnTo>
                <a:lnTo>
                  <a:pt x="2058142" y="16292"/>
                </a:lnTo>
                <a:lnTo>
                  <a:pt x="2110206" y="15828"/>
                </a:lnTo>
                <a:lnTo>
                  <a:pt x="2160915" y="15340"/>
                </a:lnTo>
                <a:lnTo>
                  <a:pt x="2210085" y="14825"/>
                </a:lnTo>
                <a:lnTo>
                  <a:pt x="2257534" y="14279"/>
                </a:lnTo>
                <a:lnTo>
                  <a:pt x="2312862" y="13607"/>
                </a:lnTo>
                <a:lnTo>
                  <a:pt x="2369444" y="12919"/>
                </a:lnTo>
                <a:lnTo>
                  <a:pt x="2427042" y="12218"/>
                </a:lnTo>
                <a:lnTo>
                  <a:pt x="2485413" y="11505"/>
                </a:lnTo>
                <a:lnTo>
                  <a:pt x="2544316" y="10785"/>
                </a:lnTo>
                <a:lnTo>
                  <a:pt x="2603511" y="10060"/>
                </a:lnTo>
                <a:lnTo>
                  <a:pt x="2662756" y="9334"/>
                </a:lnTo>
                <a:lnTo>
                  <a:pt x="2721811" y="8609"/>
                </a:lnTo>
                <a:lnTo>
                  <a:pt x="2780434" y="7889"/>
                </a:lnTo>
                <a:lnTo>
                  <a:pt x="2838384" y="7176"/>
                </a:lnTo>
                <a:lnTo>
                  <a:pt x="2895421" y="6475"/>
                </a:lnTo>
                <a:lnTo>
                  <a:pt x="2951303" y="5787"/>
                </a:lnTo>
                <a:lnTo>
                  <a:pt x="3005789" y="5115"/>
                </a:lnTo>
                <a:lnTo>
                  <a:pt x="3058639" y="4464"/>
                </a:lnTo>
                <a:lnTo>
                  <a:pt x="3109611" y="3835"/>
                </a:lnTo>
                <a:lnTo>
                  <a:pt x="3158464" y="3233"/>
                </a:lnTo>
                <a:lnTo>
                  <a:pt x="3204957" y="2660"/>
                </a:lnTo>
                <a:lnTo>
                  <a:pt x="3248850" y="2118"/>
                </a:lnTo>
                <a:lnTo>
                  <a:pt x="3289901" y="1612"/>
                </a:lnTo>
                <a:lnTo>
                  <a:pt x="3327868" y="1144"/>
                </a:lnTo>
                <a:lnTo>
                  <a:pt x="3362512" y="717"/>
                </a:lnTo>
                <a:lnTo>
                  <a:pt x="3393591" y="335"/>
                </a:lnTo>
                <a:lnTo>
                  <a:pt x="3420864" y="0"/>
                </a:lnTo>
              </a:path>
            </a:pathLst>
          </a:custGeom>
          <a:ln w="76199">
            <a:solidFill>
              <a:srgbClr val="FF59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8080229" y="585650"/>
            <a:ext cx="657225" cy="351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40" b="1" i="1">
                <a:solidFill>
                  <a:srgbClr val="999999"/>
                </a:solidFill>
                <a:latin typeface="Arial"/>
                <a:cs typeface="Arial"/>
              </a:rPr>
              <a:t>₿</a:t>
            </a:r>
            <a:r>
              <a:rPr dirty="0" sz="2150" spc="-140" i="1">
                <a:solidFill>
                  <a:srgbClr val="999999"/>
                </a:solidFill>
                <a:latin typeface="Calibri"/>
                <a:cs typeface="Calibri"/>
              </a:rPr>
              <a:t>21M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897521" y="585650"/>
            <a:ext cx="757555" cy="35179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30" i="1">
                <a:solidFill>
                  <a:srgbClr val="999999"/>
                </a:solidFill>
                <a:latin typeface="Calibri"/>
                <a:cs typeface="Calibri"/>
              </a:rPr>
              <a:t>$21.3T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14086" y="3986322"/>
            <a:ext cx="139700" cy="2743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600" spc="30" i="1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767861" y="3992998"/>
            <a:ext cx="139700" cy="2743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600" spc="30" i="1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753775" y="1116846"/>
            <a:ext cx="3503929" cy="2995295"/>
          </a:xfrm>
          <a:custGeom>
            <a:avLst/>
            <a:gdLst/>
            <a:ahLst/>
            <a:cxnLst/>
            <a:rect l="l" t="t" r="r" b="b"/>
            <a:pathLst>
              <a:path w="3503929" h="2995295">
                <a:moveTo>
                  <a:pt x="0" y="2994884"/>
                </a:moveTo>
                <a:lnTo>
                  <a:pt x="29708" y="2992997"/>
                </a:lnTo>
                <a:lnTo>
                  <a:pt x="67838" y="2990771"/>
                </a:lnTo>
                <a:lnTo>
                  <a:pt x="112973" y="2988224"/>
                </a:lnTo>
                <a:lnTo>
                  <a:pt x="163696" y="2985374"/>
                </a:lnTo>
                <a:lnTo>
                  <a:pt x="218589" y="2982239"/>
                </a:lnTo>
                <a:lnTo>
                  <a:pt x="276237" y="2978837"/>
                </a:lnTo>
                <a:lnTo>
                  <a:pt x="335221" y="2975185"/>
                </a:lnTo>
                <a:lnTo>
                  <a:pt x="394125" y="2971301"/>
                </a:lnTo>
                <a:lnTo>
                  <a:pt x="451532" y="2967204"/>
                </a:lnTo>
                <a:lnTo>
                  <a:pt x="506025" y="2962911"/>
                </a:lnTo>
                <a:lnTo>
                  <a:pt x="556186" y="2958440"/>
                </a:lnTo>
                <a:lnTo>
                  <a:pt x="600599" y="2953809"/>
                </a:lnTo>
                <a:lnTo>
                  <a:pt x="659182" y="2946721"/>
                </a:lnTo>
                <a:lnTo>
                  <a:pt x="712491" y="2939454"/>
                </a:lnTo>
                <a:lnTo>
                  <a:pt x="761669" y="2931827"/>
                </a:lnTo>
                <a:lnTo>
                  <a:pt x="807859" y="2923658"/>
                </a:lnTo>
                <a:lnTo>
                  <a:pt x="852204" y="2914768"/>
                </a:lnTo>
                <a:lnTo>
                  <a:pt x="895848" y="2904975"/>
                </a:lnTo>
                <a:lnTo>
                  <a:pt x="939932" y="2894099"/>
                </a:lnTo>
                <a:lnTo>
                  <a:pt x="985599" y="2881959"/>
                </a:lnTo>
                <a:lnTo>
                  <a:pt x="1032525" y="2868284"/>
                </a:lnTo>
                <a:lnTo>
                  <a:pt x="1079480" y="2853133"/>
                </a:lnTo>
                <a:lnTo>
                  <a:pt x="1126254" y="2836813"/>
                </a:lnTo>
                <a:lnTo>
                  <a:pt x="1172637" y="2819633"/>
                </a:lnTo>
                <a:lnTo>
                  <a:pt x="1218418" y="2801902"/>
                </a:lnTo>
                <a:lnTo>
                  <a:pt x="1263388" y="2783928"/>
                </a:lnTo>
                <a:lnTo>
                  <a:pt x="1307335" y="2766019"/>
                </a:lnTo>
                <a:lnTo>
                  <a:pt x="1350049" y="2748484"/>
                </a:lnTo>
                <a:lnTo>
                  <a:pt x="1396922" y="2727819"/>
                </a:lnTo>
                <a:lnTo>
                  <a:pt x="1441865" y="2705819"/>
                </a:lnTo>
                <a:lnTo>
                  <a:pt x="1485461" y="2683348"/>
                </a:lnTo>
                <a:lnTo>
                  <a:pt x="1528295" y="2661269"/>
                </a:lnTo>
                <a:lnTo>
                  <a:pt x="1570948" y="2640448"/>
                </a:lnTo>
                <a:lnTo>
                  <a:pt x="1614005" y="2621748"/>
                </a:lnTo>
                <a:lnTo>
                  <a:pt x="1658049" y="2606034"/>
                </a:lnTo>
                <a:lnTo>
                  <a:pt x="1712057" y="2592554"/>
                </a:lnTo>
                <a:lnTo>
                  <a:pt x="1768363" y="2583406"/>
                </a:lnTo>
                <a:lnTo>
                  <a:pt x="1824954" y="2576752"/>
                </a:lnTo>
                <a:lnTo>
                  <a:pt x="1879816" y="2570758"/>
                </a:lnTo>
                <a:lnTo>
                  <a:pt x="1930936" y="2563589"/>
                </a:lnTo>
                <a:lnTo>
                  <a:pt x="1976299" y="2553409"/>
                </a:lnTo>
                <a:lnTo>
                  <a:pt x="2029428" y="2536136"/>
                </a:lnTo>
                <a:lnTo>
                  <a:pt x="2070548" y="2517883"/>
                </a:lnTo>
                <a:lnTo>
                  <a:pt x="2110425" y="2493656"/>
                </a:lnTo>
                <a:lnTo>
                  <a:pt x="2159824" y="2458459"/>
                </a:lnTo>
                <a:lnTo>
                  <a:pt x="2194983" y="2431102"/>
                </a:lnTo>
                <a:lnTo>
                  <a:pt x="2233666" y="2398523"/>
                </a:lnTo>
                <a:lnTo>
                  <a:pt x="2274683" y="2362359"/>
                </a:lnTo>
                <a:lnTo>
                  <a:pt x="2316844" y="2324249"/>
                </a:lnTo>
                <a:lnTo>
                  <a:pt x="2358961" y="2285832"/>
                </a:lnTo>
                <a:lnTo>
                  <a:pt x="2399842" y="2248747"/>
                </a:lnTo>
                <a:lnTo>
                  <a:pt x="2438299" y="2214634"/>
                </a:lnTo>
                <a:lnTo>
                  <a:pt x="2482025" y="2177264"/>
                </a:lnTo>
                <a:lnTo>
                  <a:pt x="2526178" y="2140394"/>
                </a:lnTo>
                <a:lnTo>
                  <a:pt x="2569190" y="2104593"/>
                </a:lnTo>
                <a:lnTo>
                  <a:pt x="2609493" y="2070432"/>
                </a:lnTo>
                <a:lnTo>
                  <a:pt x="2645519" y="2038480"/>
                </a:lnTo>
                <a:lnTo>
                  <a:pt x="2675699" y="2009309"/>
                </a:lnTo>
                <a:lnTo>
                  <a:pt x="2707111" y="1970557"/>
                </a:lnTo>
                <a:lnTo>
                  <a:pt x="2726314" y="1936877"/>
                </a:lnTo>
                <a:lnTo>
                  <a:pt x="2741065" y="1907969"/>
                </a:lnTo>
                <a:lnTo>
                  <a:pt x="2759124" y="1883534"/>
                </a:lnTo>
                <a:lnTo>
                  <a:pt x="2783169" y="1867038"/>
                </a:lnTo>
                <a:lnTo>
                  <a:pt x="2808859" y="1857460"/>
                </a:lnTo>
                <a:lnTo>
                  <a:pt x="2833425" y="1847763"/>
                </a:lnTo>
                <a:lnTo>
                  <a:pt x="2854099" y="1830909"/>
                </a:lnTo>
                <a:lnTo>
                  <a:pt x="2864857" y="1810177"/>
                </a:lnTo>
                <a:lnTo>
                  <a:pt x="2868935" y="1787604"/>
                </a:lnTo>
                <a:lnTo>
                  <a:pt x="2877465" y="1754282"/>
                </a:lnTo>
                <a:lnTo>
                  <a:pt x="2901574" y="1701309"/>
                </a:lnTo>
                <a:lnTo>
                  <a:pt x="2920397" y="1667691"/>
                </a:lnTo>
                <a:lnTo>
                  <a:pt x="2944299" y="1626668"/>
                </a:lnTo>
                <a:lnTo>
                  <a:pt x="2971914" y="1580295"/>
                </a:lnTo>
                <a:lnTo>
                  <a:pt x="3001874" y="1530627"/>
                </a:lnTo>
                <a:lnTo>
                  <a:pt x="3032811" y="1479718"/>
                </a:lnTo>
                <a:lnTo>
                  <a:pt x="3063357" y="1429621"/>
                </a:lnTo>
                <a:lnTo>
                  <a:pt x="3092145" y="1382393"/>
                </a:lnTo>
                <a:lnTo>
                  <a:pt x="3117806" y="1340087"/>
                </a:lnTo>
                <a:lnTo>
                  <a:pt x="3138974" y="1304759"/>
                </a:lnTo>
                <a:lnTo>
                  <a:pt x="3172011" y="1248867"/>
                </a:lnTo>
                <a:lnTo>
                  <a:pt x="3193438" y="1212127"/>
                </a:lnTo>
                <a:lnTo>
                  <a:pt x="3233949" y="1140509"/>
                </a:lnTo>
                <a:lnTo>
                  <a:pt x="3258633" y="1101904"/>
                </a:lnTo>
                <a:lnTo>
                  <a:pt x="3286540" y="1062681"/>
                </a:lnTo>
                <a:lnTo>
                  <a:pt x="3314683" y="1019916"/>
                </a:lnTo>
                <a:lnTo>
                  <a:pt x="3340074" y="970683"/>
                </a:lnTo>
                <a:lnTo>
                  <a:pt x="3359724" y="912059"/>
                </a:lnTo>
                <a:lnTo>
                  <a:pt x="3367946" y="869500"/>
                </a:lnTo>
                <a:lnTo>
                  <a:pt x="3373399" y="822719"/>
                </a:lnTo>
                <a:lnTo>
                  <a:pt x="3376867" y="772504"/>
                </a:lnTo>
                <a:lnTo>
                  <a:pt x="3379132" y="719646"/>
                </a:lnTo>
                <a:lnTo>
                  <a:pt x="3380976" y="664933"/>
                </a:lnTo>
                <a:lnTo>
                  <a:pt x="3383180" y="609155"/>
                </a:lnTo>
                <a:lnTo>
                  <a:pt x="3386527" y="553100"/>
                </a:lnTo>
                <a:lnTo>
                  <a:pt x="3391799" y="497558"/>
                </a:lnTo>
                <a:lnTo>
                  <a:pt x="3398213" y="445467"/>
                </a:lnTo>
                <a:lnTo>
                  <a:pt x="3405708" y="388442"/>
                </a:lnTo>
                <a:lnTo>
                  <a:pt x="3413990" y="328634"/>
                </a:lnTo>
                <a:lnTo>
                  <a:pt x="3422763" y="268192"/>
                </a:lnTo>
                <a:lnTo>
                  <a:pt x="3431732" y="209266"/>
                </a:lnTo>
                <a:lnTo>
                  <a:pt x="3440600" y="154005"/>
                </a:lnTo>
                <a:lnTo>
                  <a:pt x="3449073" y="104558"/>
                </a:lnTo>
                <a:lnTo>
                  <a:pt x="3456855" y="63076"/>
                </a:lnTo>
                <a:lnTo>
                  <a:pt x="3476786" y="0"/>
                </a:lnTo>
                <a:lnTo>
                  <a:pt x="3488040" y="5168"/>
                </a:lnTo>
                <a:lnTo>
                  <a:pt x="3497049" y="24894"/>
                </a:lnTo>
                <a:lnTo>
                  <a:pt x="3503449" y="36858"/>
                </a:lnTo>
              </a:path>
            </a:pathLst>
          </a:custGeom>
          <a:ln w="76199">
            <a:solidFill>
              <a:srgbClr val="B7B7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806600" y="1897425"/>
            <a:ext cx="3302000" cy="1918335"/>
            <a:chOff x="4806600" y="1897425"/>
            <a:chExt cx="3302000" cy="1918335"/>
          </a:xfrm>
        </p:grpSpPr>
        <p:sp>
          <p:nvSpPr>
            <p:cNvPr id="3" name="object 3" descr=""/>
            <p:cNvSpPr/>
            <p:nvPr/>
          </p:nvSpPr>
          <p:spPr>
            <a:xfrm>
              <a:off x="4816125" y="1906950"/>
              <a:ext cx="3282950" cy="1899285"/>
            </a:xfrm>
            <a:custGeom>
              <a:avLst/>
              <a:gdLst/>
              <a:ahLst/>
              <a:cxnLst/>
              <a:rect l="l" t="t" r="r" b="b"/>
              <a:pathLst>
                <a:path w="3282950" h="1899285">
                  <a:moveTo>
                    <a:pt x="2333249" y="1898699"/>
                  </a:moveTo>
                  <a:lnTo>
                    <a:pt x="2333249" y="1424024"/>
                  </a:lnTo>
                  <a:lnTo>
                    <a:pt x="0" y="1424024"/>
                  </a:lnTo>
                  <a:lnTo>
                    <a:pt x="0" y="474674"/>
                  </a:lnTo>
                  <a:lnTo>
                    <a:pt x="2333249" y="474674"/>
                  </a:lnTo>
                  <a:lnTo>
                    <a:pt x="2333249" y="0"/>
                  </a:lnTo>
                  <a:lnTo>
                    <a:pt x="3282599" y="949349"/>
                  </a:lnTo>
                  <a:lnTo>
                    <a:pt x="2333249" y="1898699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816125" y="1906950"/>
              <a:ext cx="3282950" cy="1899285"/>
            </a:xfrm>
            <a:custGeom>
              <a:avLst/>
              <a:gdLst/>
              <a:ahLst/>
              <a:cxnLst/>
              <a:rect l="l" t="t" r="r" b="b"/>
              <a:pathLst>
                <a:path w="3282950" h="1899285">
                  <a:moveTo>
                    <a:pt x="0" y="474674"/>
                  </a:moveTo>
                  <a:lnTo>
                    <a:pt x="2333249" y="474674"/>
                  </a:lnTo>
                  <a:lnTo>
                    <a:pt x="2333249" y="0"/>
                  </a:lnTo>
                  <a:lnTo>
                    <a:pt x="3282599" y="949349"/>
                  </a:lnTo>
                  <a:lnTo>
                    <a:pt x="2333249" y="1898699"/>
                  </a:lnTo>
                  <a:lnTo>
                    <a:pt x="2333249" y="1424024"/>
                  </a:lnTo>
                  <a:lnTo>
                    <a:pt x="0" y="1424024"/>
                  </a:lnTo>
                  <a:lnTo>
                    <a:pt x="0" y="474674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975074" y="1897425"/>
            <a:ext cx="3302000" cy="1918335"/>
            <a:chOff x="975074" y="1897425"/>
            <a:chExt cx="3302000" cy="1918335"/>
          </a:xfrm>
        </p:grpSpPr>
        <p:sp>
          <p:nvSpPr>
            <p:cNvPr id="6" name="object 6" descr=""/>
            <p:cNvSpPr/>
            <p:nvPr/>
          </p:nvSpPr>
          <p:spPr>
            <a:xfrm>
              <a:off x="984599" y="1906950"/>
              <a:ext cx="3282950" cy="1899285"/>
            </a:xfrm>
            <a:custGeom>
              <a:avLst/>
              <a:gdLst/>
              <a:ahLst/>
              <a:cxnLst/>
              <a:rect l="l" t="t" r="r" b="b"/>
              <a:pathLst>
                <a:path w="3282950" h="1899285">
                  <a:moveTo>
                    <a:pt x="949349" y="1898699"/>
                  </a:moveTo>
                  <a:lnTo>
                    <a:pt x="0" y="949349"/>
                  </a:lnTo>
                  <a:lnTo>
                    <a:pt x="949349" y="0"/>
                  </a:lnTo>
                  <a:lnTo>
                    <a:pt x="949349" y="474674"/>
                  </a:lnTo>
                  <a:lnTo>
                    <a:pt x="3282599" y="474674"/>
                  </a:lnTo>
                  <a:lnTo>
                    <a:pt x="3282599" y="1424024"/>
                  </a:lnTo>
                  <a:lnTo>
                    <a:pt x="949349" y="1424024"/>
                  </a:lnTo>
                  <a:lnTo>
                    <a:pt x="949349" y="1898699"/>
                  </a:lnTo>
                  <a:close/>
                </a:path>
              </a:pathLst>
            </a:custGeom>
            <a:solidFill>
              <a:srgbClr val="FCD9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84599" y="1906950"/>
              <a:ext cx="3282950" cy="1899285"/>
            </a:xfrm>
            <a:custGeom>
              <a:avLst/>
              <a:gdLst/>
              <a:ahLst/>
              <a:cxnLst/>
              <a:rect l="l" t="t" r="r" b="b"/>
              <a:pathLst>
                <a:path w="3282950" h="1899285">
                  <a:moveTo>
                    <a:pt x="3282599" y="1424024"/>
                  </a:moveTo>
                  <a:lnTo>
                    <a:pt x="949349" y="1424024"/>
                  </a:lnTo>
                  <a:lnTo>
                    <a:pt x="949349" y="1898699"/>
                  </a:lnTo>
                  <a:lnTo>
                    <a:pt x="0" y="949349"/>
                  </a:lnTo>
                  <a:lnTo>
                    <a:pt x="949349" y="0"/>
                  </a:lnTo>
                  <a:lnTo>
                    <a:pt x="949349" y="474674"/>
                  </a:lnTo>
                  <a:lnTo>
                    <a:pt x="3282599" y="474674"/>
                  </a:lnTo>
                  <a:lnTo>
                    <a:pt x="3282599" y="1424024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4414082" y="2366474"/>
            <a:ext cx="255270" cy="979805"/>
            <a:chOff x="4414082" y="2366474"/>
            <a:chExt cx="255270" cy="979805"/>
          </a:xfrm>
        </p:grpSpPr>
        <p:sp>
          <p:nvSpPr>
            <p:cNvPr id="9" name="object 9" descr=""/>
            <p:cNvSpPr/>
            <p:nvPr/>
          </p:nvSpPr>
          <p:spPr>
            <a:xfrm>
              <a:off x="4423607" y="2375999"/>
              <a:ext cx="236220" cy="960755"/>
            </a:xfrm>
            <a:custGeom>
              <a:avLst/>
              <a:gdLst/>
              <a:ahLst/>
              <a:cxnLst/>
              <a:rect l="l" t="t" r="r" b="b"/>
              <a:pathLst>
                <a:path w="236220" h="960754">
                  <a:moveTo>
                    <a:pt x="236099" y="960599"/>
                  </a:moveTo>
                  <a:lnTo>
                    <a:pt x="0" y="960599"/>
                  </a:lnTo>
                  <a:lnTo>
                    <a:pt x="0" y="0"/>
                  </a:lnTo>
                  <a:lnTo>
                    <a:pt x="236099" y="0"/>
                  </a:lnTo>
                  <a:lnTo>
                    <a:pt x="236099" y="9605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423607" y="2375999"/>
              <a:ext cx="236220" cy="960755"/>
            </a:xfrm>
            <a:custGeom>
              <a:avLst/>
              <a:gdLst/>
              <a:ahLst/>
              <a:cxnLst/>
              <a:rect l="l" t="t" r="r" b="b"/>
              <a:pathLst>
                <a:path w="236220" h="960754">
                  <a:moveTo>
                    <a:pt x="0" y="0"/>
                  </a:moveTo>
                  <a:lnTo>
                    <a:pt x="236099" y="0"/>
                  </a:lnTo>
                  <a:lnTo>
                    <a:pt x="236099" y="960599"/>
                  </a:lnTo>
                  <a:lnTo>
                    <a:pt x="0" y="9605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028799" y="2518965"/>
            <a:ext cx="140716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70" b="1">
                <a:latin typeface="Calibri"/>
                <a:cs typeface="Calibri"/>
              </a:rPr>
              <a:t>BITCOIN STANDARD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648454" y="2518965"/>
            <a:ext cx="140716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51510">
              <a:lnSpc>
                <a:spcPct val="100000"/>
              </a:lnSpc>
              <a:spcBef>
                <a:spcPts val="100"/>
              </a:spcBef>
            </a:pPr>
            <a:r>
              <a:rPr dirty="0" sz="2000" spc="220" b="1">
                <a:latin typeface="Calibri"/>
                <a:cs typeface="Calibri"/>
              </a:rPr>
              <a:t>GOLD </a:t>
            </a:r>
            <a:r>
              <a:rPr dirty="0" sz="2000" spc="170" b="1">
                <a:latin typeface="Calibri"/>
                <a:cs typeface="Calibri"/>
              </a:rPr>
              <a:t>STANDARD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838626" y="961940"/>
            <a:ext cx="140716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424180">
              <a:lnSpc>
                <a:spcPct val="100000"/>
              </a:lnSpc>
              <a:spcBef>
                <a:spcPts val="100"/>
              </a:spcBef>
            </a:pPr>
            <a:r>
              <a:rPr dirty="0" sz="2000" spc="105" b="1">
                <a:latin typeface="Calibri"/>
                <a:cs typeface="Calibri"/>
              </a:rPr>
              <a:t>FIAT </a:t>
            </a:r>
            <a:r>
              <a:rPr dirty="0" sz="2000" spc="170" b="1">
                <a:latin typeface="Calibri"/>
                <a:cs typeface="Calibri"/>
              </a:rPr>
              <a:t>STANDARD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4538374" y="1699474"/>
            <a:ext cx="3810" cy="972819"/>
          </a:xfrm>
          <a:custGeom>
            <a:avLst/>
            <a:gdLst/>
            <a:ahLst/>
            <a:cxnLst/>
            <a:rect l="l" t="t" r="r" b="b"/>
            <a:pathLst>
              <a:path w="3810" h="972819">
                <a:moveTo>
                  <a:pt x="3299" y="0"/>
                </a:moveTo>
                <a:lnTo>
                  <a:pt x="0" y="972599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 rot="18900000">
            <a:off x="992354" y="2119782"/>
            <a:ext cx="554372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55"/>
              </a:lnSpc>
            </a:pPr>
            <a:r>
              <a:rPr dirty="0" sz="2000" spc="60" i="1">
                <a:solidFill>
                  <a:srgbClr val="CCCCCC"/>
                </a:solidFill>
                <a:latin typeface="Calibri"/>
                <a:cs typeface="Calibri"/>
              </a:rPr>
              <a:t>Past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096327" y="3444840"/>
            <a:ext cx="8864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75" i="1">
                <a:solidFill>
                  <a:srgbClr val="CCCCCC"/>
                </a:solidFill>
                <a:latin typeface="Calibri"/>
                <a:cs typeface="Calibri"/>
              </a:rPr>
              <a:t>Present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 rot="2700000">
            <a:off x="7375431" y="2067975"/>
            <a:ext cx="76297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55"/>
              </a:lnSpc>
            </a:pPr>
            <a:r>
              <a:rPr dirty="0" sz="2000" spc="50" i="1">
                <a:solidFill>
                  <a:srgbClr val="CCCCCC"/>
                </a:solidFill>
                <a:latin typeface="Calibri"/>
                <a:cs typeface="Calibri"/>
              </a:rPr>
              <a:t>Future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688050" y="355950"/>
            <a:ext cx="7809230" cy="4431665"/>
          </a:xfrm>
          <a:custGeom>
            <a:avLst/>
            <a:gdLst/>
            <a:ahLst/>
            <a:cxnLst/>
            <a:rect l="l" t="t" r="r" b="b"/>
            <a:pathLst>
              <a:path w="7809230" h="4431665">
                <a:moveTo>
                  <a:pt x="0" y="0"/>
                </a:moveTo>
                <a:lnTo>
                  <a:pt x="7808699" y="0"/>
                </a:lnTo>
                <a:lnTo>
                  <a:pt x="7808699" y="4431599"/>
                </a:lnTo>
                <a:lnTo>
                  <a:pt x="0" y="4431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625" y="410924"/>
            <a:ext cx="5345430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65"/>
              <a:t>THERMODYNAMICS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890875" y="2543993"/>
            <a:ext cx="3971925" cy="128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Energy</a:t>
            </a:r>
            <a:r>
              <a:rPr dirty="0" sz="2400" spc="20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dirty="0" sz="2400" spc="20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2400" spc="20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dirty="0" sz="2400" spc="2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nor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destroyed</a:t>
            </a:r>
            <a:r>
              <a:rPr dirty="0" sz="2400" spc="1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15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isolated</a:t>
            </a:r>
            <a:r>
              <a:rPr dirty="0" sz="2400" spc="1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80" i="1">
                <a:solidFill>
                  <a:srgbClr val="FFFFFF"/>
                </a:solidFill>
                <a:latin typeface="Calibri"/>
                <a:cs typeface="Calibri"/>
              </a:rPr>
              <a:t>systems.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2400" spc="85" i="1">
                <a:solidFill>
                  <a:srgbClr val="FFFFFF"/>
                </a:solidFill>
                <a:latin typeface="Calibri"/>
                <a:cs typeface="Calibri"/>
              </a:rPr>
              <a:t> can</a:t>
            </a: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transformed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179125" y="631850"/>
            <a:ext cx="84709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90">
                <a:solidFill>
                  <a:srgbClr val="FFFFFF"/>
                </a:solidFill>
                <a:latin typeface="Calibri"/>
                <a:cs typeface="Calibri"/>
              </a:rPr>
              <a:t>1st</a:t>
            </a:r>
            <a:r>
              <a:rPr dirty="0" sz="2500" spc="-1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00" spc="-535">
                <a:solidFill>
                  <a:srgbClr val="FFFFFF"/>
                </a:solidFill>
                <a:latin typeface="Calibri"/>
                <a:cs typeface="Calibri"/>
              </a:rPr>
              <a:t>LAW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2199" y="1940224"/>
            <a:ext cx="2730899" cy="271199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32199" y="1940224"/>
            <a:ext cx="2731135" cy="2712085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wrap="square" lIns="0" tIns="83185" rIns="0" bIns="0" rtlCol="0" vert="horz">
            <a:spAutoFit/>
          </a:bodyPr>
          <a:lstStyle/>
          <a:p>
            <a:pPr marL="158750">
              <a:lnSpc>
                <a:spcPts val="4095"/>
              </a:lnSpc>
              <a:spcBef>
                <a:spcPts val="655"/>
              </a:spcBef>
            </a:pPr>
            <a:r>
              <a:rPr dirty="0" sz="3500" spc="-405">
                <a:solidFill>
                  <a:srgbClr val="434343"/>
                </a:solidFill>
                <a:latin typeface="Calibri"/>
                <a:cs typeface="Calibri"/>
              </a:rPr>
              <a:t>0000000000000</a:t>
            </a:r>
            <a:endParaRPr sz="3500">
              <a:latin typeface="Calibri"/>
              <a:cs typeface="Calibri"/>
            </a:endParaRPr>
          </a:p>
          <a:p>
            <a:pPr marL="158750">
              <a:lnSpc>
                <a:spcPts val="3990"/>
              </a:lnSpc>
            </a:pPr>
            <a:r>
              <a:rPr dirty="0" sz="3500" spc="-385">
                <a:solidFill>
                  <a:srgbClr val="434343"/>
                </a:solidFill>
                <a:latin typeface="Calibri"/>
                <a:cs typeface="Calibri"/>
              </a:rPr>
              <a:t>000000592a974</a:t>
            </a:r>
            <a:endParaRPr sz="3500">
              <a:latin typeface="Calibri"/>
              <a:cs typeface="Calibri"/>
            </a:endParaRPr>
          </a:p>
          <a:p>
            <a:pPr algn="just" marL="158750" marR="253365">
              <a:lnSpc>
                <a:spcPts val="3990"/>
              </a:lnSpc>
              <a:spcBef>
                <a:spcPts val="204"/>
              </a:spcBef>
            </a:pPr>
            <a:r>
              <a:rPr dirty="0" sz="3500" spc="-355">
                <a:solidFill>
                  <a:srgbClr val="434343"/>
                </a:solidFill>
                <a:latin typeface="Calibri"/>
                <a:cs typeface="Calibri"/>
              </a:rPr>
              <a:t>b1b9f087cb776 </a:t>
            </a:r>
            <a:r>
              <a:rPr dirty="0" sz="3500" spc="-380">
                <a:solidFill>
                  <a:srgbClr val="434343"/>
                </a:solidFill>
                <a:latin typeface="Calibri"/>
                <a:cs typeface="Calibri"/>
              </a:rPr>
              <a:t>28bb4a097d5c2 c11b3476a58e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114550" y="4788175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37" y="1322536"/>
            <a:ext cx="8965124" cy="279407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3903974" y="2640518"/>
            <a:ext cx="3589020" cy="866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6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entropy</a:t>
            </a:r>
            <a:r>
              <a:rPr dirty="0" sz="2400" spc="16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16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6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universe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dirty="0" sz="2400" spc="1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70" i="1">
                <a:solidFill>
                  <a:srgbClr val="FFFFFF"/>
                </a:solidFill>
                <a:latin typeface="Calibri"/>
                <a:cs typeface="Calibri"/>
              </a:rPr>
              <a:t>increases</a:t>
            </a:r>
            <a:r>
              <a:rPr dirty="0" sz="2400" spc="1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2400" spc="15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27437" y="1958787"/>
            <a:ext cx="2710815" cy="2687320"/>
            <a:chOff x="527437" y="1958787"/>
            <a:chExt cx="2710815" cy="2687320"/>
          </a:xfrm>
        </p:grpSpPr>
        <p:sp>
          <p:nvSpPr>
            <p:cNvPr id="6" name="object 6" descr=""/>
            <p:cNvSpPr/>
            <p:nvPr/>
          </p:nvSpPr>
          <p:spPr>
            <a:xfrm>
              <a:off x="532199" y="1963549"/>
              <a:ext cx="2701290" cy="2677795"/>
            </a:xfrm>
            <a:custGeom>
              <a:avLst/>
              <a:gdLst/>
              <a:ahLst/>
              <a:cxnLst/>
              <a:rect l="l" t="t" r="r" b="b"/>
              <a:pathLst>
                <a:path w="2701290" h="2677795">
                  <a:moveTo>
                    <a:pt x="0" y="0"/>
                  </a:moveTo>
                  <a:lnTo>
                    <a:pt x="2701199" y="0"/>
                  </a:lnTo>
                  <a:lnTo>
                    <a:pt x="2701199" y="2677499"/>
                  </a:lnTo>
                  <a:lnTo>
                    <a:pt x="0" y="267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67949" y="2424649"/>
              <a:ext cx="1830070" cy="1755775"/>
            </a:xfrm>
            <a:custGeom>
              <a:avLst/>
              <a:gdLst/>
              <a:ahLst/>
              <a:cxnLst/>
              <a:rect l="l" t="t" r="r" b="b"/>
              <a:pathLst>
                <a:path w="1830070" h="1755775">
                  <a:moveTo>
                    <a:pt x="1537144" y="1755299"/>
                  </a:moveTo>
                  <a:lnTo>
                    <a:pt x="292555" y="1755299"/>
                  </a:lnTo>
                  <a:lnTo>
                    <a:pt x="245101" y="1751470"/>
                  </a:lnTo>
                  <a:lnTo>
                    <a:pt x="200085" y="1740385"/>
                  </a:lnTo>
                  <a:lnTo>
                    <a:pt x="158109" y="1722645"/>
                  </a:lnTo>
                  <a:lnTo>
                    <a:pt x="119776" y="1698853"/>
                  </a:lnTo>
                  <a:lnTo>
                    <a:pt x="85687" y="1669612"/>
                  </a:lnTo>
                  <a:lnTo>
                    <a:pt x="56446" y="1635523"/>
                  </a:lnTo>
                  <a:lnTo>
                    <a:pt x="32654" y="1597190"/>
                  </a:lnTo>
                  <a:lnTo>
                    <a:pt x="14914" y="1555214"/>
                  </a:lnTo>
                  <a:lnTo>
                    <a:pt x="3829" y="1510198"/>
                  </a:lnTo>
                  <a:lnTo>
                    <a:pt x="0" y="1462744"/>
                  </a:lnTo>
                  <a:lnTo>
                    <a:pt x="0" y="292555"/>
                  </a:lnTo>
                  <a:lnTo>
                    <a:pt x="3829" y="245101"/>
                  </a:lnTo>
                  <a:lnTo>
                    <a:pt x="14914" y="200085"/>
                  </a:lnTo>
                  <a:lnTo>
                    <a:pt x="32654" y="158109"/>
                  </a:lnTo>
                  <a:lnTo>
                    <a:pt x="56446" y="119776"/>
                  </a:lnTo>
                  <a:lnTo>
                    <a:pt x="85687" y="85687"/>
                  </a:lnTo>
                  <a:lnTo>
                    <a:pt x="119776" y="56446"/>
                  </a:lnTo>
                  <a:lnTo>
                    <a:pt x="158109" y="32654"/>
                  </a:lnTo>
                  <a:lnTo>
                    <a:pt x="200085" y="14914"/>
                  </a:lnTo>
                  <a:lnTo>
                    <a:pt x="245101" y="3829"/>
                  </a:lnTo>
                  <a:lnTo>
                    <a:pt x="292555" y="0"/>
                  </a:lnTo>
                  <a:lnTo>
                    <a:pt x="1537144" y="0"/>
                  </a:lnTo>
                  <a:lnTo>
                    <a:pt x="1583186" y="3644"/>
                  </a:lnTo>
                  <a:lnTo>
                    <a:pt x="1627679" y="14360"/>
                  </a:lnTo>
                  <a:lnTo>
                    <a:pt x="1669839" y="31824"/>
                  </a:lnTo>
                  <a:lnTo>
                    <a:pt x="1708878" y="55708"/>
                  </a:lnTo>
                  <a:lnTo>
                    <a:pt x="1744012" y="85687"/>
                  </a:lnTo>
                  <a:lnTo>
                    <a:pt x="1773991" y="120821"/>
                  </a:lnTo>
                  <a:lnTo>
                    <a:pt x="1797875" y="159860"/>
                  </a:lnTo>
                  <a:lnTo>
                    <a:pt x="1815338" y="202020"/>
                  </a:lnTo>
                  <a:lnTo>
                    <a:pt x="1826055" y="246513"/>
                  </a:lnTo>
                  <a:lnTo>
                    <a:pt x="1829699" y="292555"/>
                  </a:lnTo>
                  <a:lnTo>
                    <a:pt x="1829699" y="1462744"/>
                  </a:lnTo>
                  <a:lnTo>
                    <a:pt x="1825870" y="1510198"/>
                  </a:lnTo>
                  <a:lnTo>
                    <a:pt x="1814785" y="1555214"/>
                  </a:lnTo>
                  <a:lnTo>
                    <a:pt x="1797045" y="1597190"/>
                  </a:lnTo>
                  <a:lnTo>
                    <a:pt x="1773253" y="1635523"/>
                  </a:lnTo>
                  <a:lnTo>
                    <a:pt x="1744012" y="1669612"/>
                  </a:lnTo>
                  <a:lnTo>
                    <a:pt x="1709923" y="1698853"/>
                  </a:lnTo>
                  <a:lnTo>
                    <a:pt x="1671590" y="1722645"/>
                  </a:lnTo>
                  <a:lnTo>
                    <a:pt x="1629614" y="1740385"/>
                  </a:lnTo>
                  <a:lnTo>
                    <a:pt x="1584598" y="1751470"/>
                  </a:lnTo>
                  <a:lnTo>
                    <a:pt x="1537144" y="1755299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336243" y="2711005"/>
              <a:ext cx="1092200" cy="1183005"/>
            </a:xfrm>
            <a:custGeom>
              <a:avLst/>
              <a:gdLst/>
              <a:ahLst/>
              <a:cxnLst/>
              <a:rect l="l" t="t" r="r" b="b"/>
              <a:pathLst>
                <a:path w="1092200" h="1183004">
                  <a:moveTo>
                    <a:pt x="336600" y="1018806"/>
                  </a:moveTo>
                  <a:lnTo>
                    <a:pt x="323786" y="956119"/>
                  </a:lnTo>
                  <a:lnTo>
                    <a:pt x="287312" y="902982"/>
                  </a:lnTo>
                  <a:lnTo>
                    <a:pt x="232702" y="867473"/>
                  </a:lnTo>
                  <a:lnTo>
                    <a:pt x="168300" y="855002"/>
                  </a:lnTo>
                  <a:lnTo>
                    <a:pt x="123558" y="860856"/>
                  </a:lnTo>
                  <a:lnTo>
                    <a:pt x="83350" y="877366"/>
                  </a:lnTo>
                  <a:lnTo>
                    <a:pt x="49288" y="902982"/>
                  </a:lnTo>
                  <a:lnTo>
                    <a:pt x="22974" y="936129"/>
                  </a:lnTo>
                  <a:lnTo>
                    <a:pt x="6007" y="975258"/>
                  </a:lnTo>
                  <a:lnTo>
                    <a:pt x="0" y="1018806"/>
                  </a:lnTo>
                  <a:lnTo>
                    <a:pt x="6007" y="1062342"/>
                  </a:lnTo>
                  <a:lnTo>
                    <a:pt x="22974" y="1101471"/>
                  </a:lnTo>
                  <a:lnTo>
                    <a:pt x="49288" y="1134630"/>
                  </a:lnTo>
                  <a:lnTo>
                    <a:pt x="83350" y="1160233"/>
                  </a:lnTo>
                  <a:lnTo>
                    <a:pt x="123558" y="1176743"/>
                  </a:lnTo>
                  <a:lnTo>
                    <a:pt x="168300" y="1182598"/>
                  </a:lnTo>
                  <a:lnTo>
                    <a:pt x="213042" y="1176743"/>
                  </a:lnTo>
                  <a:lnTo>
                    <a:pt x="253250" y="1160233"/>
                  </a:lnTo>
                  <a:lnTo>
                    <a:pt x="287312" y="1134630"/>
                  </a:lnTo>
                  <a:lnTo>
                    <a:pt x="313626" y="1101471"/>
                  </a:lnTo>
                  <a:lnTo>
                    <a:pt x="330593" y="1062342"/>
                  </a:lnTo>
                  <a:lnTo>
                    <a:pt x="336600" y="1018806"/>
                  </a:lnTo>
                  <a:close/>
                </a:path>
                <a:path w="1092200" h="1183004">
                  <a:moveTo>
                    <a:pt x="336600" y="591299"/>
                  </a:moveTo>
                  <a:lnTo>
                    <a:pt x="323786" y="528612"/>
                  </a:lnTo>
                  <a:lnTo>
                    <a:pt x="287312" y="475475"/>
                  </a:lnTo>
                  <a:lnTo>
                    <a:pt x="232702" y="439966"/>
                  </a:lnTo>
                  <a:lnTo>
                    <a:pt x="168300" y="427494"/>
                  </a:lnTo>
                  <a:lnTo>
                    <a:pt x="123558" y="433349"/>
                  </a:lnTo>
                  <a:lnTo>
                    <a:pt x="83350" y="449859"/>
                  </a:lnTo>
                  <a:lnTo>
                    <a:pt x="49288" y="475475"/>
                  </a:lnTo>
                  <a:lnTo>
                    <a:pt x="22974" y="508622"/>
                  </a:lnTo>
                  <a:lnTo>
                    <a:pt x="6007" y="547751"/>
                  </a:lnTo>
                  <a:lnTo>
                    <a:pt x="0" y="591299"/>
                  </a:lnTo>
                  <a:lnTo>
                    <a:pt x="6007" y="634847"/>
                  </a:lnTo>
                  <a:lnTo>
                    <a:pt x="22974" y="673976"/>
                  </a:lnTo>
                  <a:lnTo>
                    <a:pt x="49288" y="707123"/>
                  </a:lnTo>
                  <a:lnTo>
                    <a:pt x="83350" y="732739"/>
                  </a:lnTo>
                  <a:lnTo>
                    <a:pt x="123558" y="749249"/>
                  </a:lnTo>
                  <a:lnTo>
                    <a:pt x="168300" y="755103"/>
                  </a:lnTo>
                  <a:lnTo>
                    <a:pt x="213042" y="749249"/>
                  </a:lnTo>
                  <a:lnTo>
                    <a:pt x="253250" y="732739"/>
                  </a:lnTo>
                  <a:lnTo>
                    <a:pt x="287312" y="707123"/>
                  </a:lnTo>
                  <a:lnTo>
                    <a:pt x="313626" y="673976"/>
                  </a:lnTo>
                  <a:lnTo>
                    <a:pt x="330593" y="634847"/>
                  </a:lnTo>
                  <a:lnTo>
                    <a:pt x="336600" y="591299"/>
                  </a:lnTo>
                  <a:close/>
                </a:path>
                <a:path w="1092200" h="1183004">
                  <a:moveTo>
                    <a:pt x="336600" y="163804"/>
                  </a:moveTo>
                  <a:lnTo>
                    <a:pt x="323786" y="101117"/>
                  </a:lnTo>
                  <a:lnTo>
                    <a:pt x="287312" y="47980"/>
                  </a:lnTo>
                  <a:lnTo>
                    <a:pt x="232702" y="12471"/>
                  </a:lnTo>
                  <a:lnTo>
                    <a:pt x="168300" y="0"/>
                  </a:lnTo>
                  <a:lnTo>
                    <a:pt x="123558" y="5854"/>
                  </a:lnTo>
                  <a:lnTo>
                    <a:pt x="83350" y="22364"/>
                  </a:lnTo>
                  <a:lnTo>
                    <a:pt x="49288" y="47980"/>
                  </a:lnTo>
                  <a:lnTo>
                    <a:pt x="22974" y="81127"/>
                  </a:lnTo>
                  <a:lnTo>
                    <a:pt x="6007" y="120256"/>
                  </a:lnTo>
                  <a:lnTo>
                    <a:pt x="0" y="163804"/>
                  </a:lnTo>
                  <a:lnTo>
                    <a:pt x="6007" y="207340"/>
                  </a:lnTo>
                  <a:lnTo>
                    <a:pt x="22974" y="246468"/>
                  </a:lnTo>
                  <a:lnTo>
                    <a:pt x="49288" y="279628"/>
                  </a:lnTo>
                  <a:lnTo>
                    <a:pt x="83350" y="305231"/>
                  </a:lnTo>
                  <a:lnTo>
                    <a:pt x="123558" y="321754"/>
                  </a:lnTo>
                  <a:lnTo>
                    <a:pt x="168300" y="327596"/>
                  </a:lnTo>
                  <a:lnTo>
                    <a:pt x="213042" y="321754"/>
                  </a:lnTo>
                  <a:lnTo>
                    <a:pt x="253250" y="305231"/>
                  </a:lnTo>
                  <a:lnTo>
                    <a:pt x="287312" y="279628"/>
                  </a:lnTo>
                  <a:lnTo>
                    <a:pt x="313626" y="246468"/>
                  </a:lnTo>
                  <a:lnTo>
                    <a:pt x="330593" y="207340"/>
                  </a:lnTo>
                  <a:lnTo>
                    <a:pt x="336600" y="163804"/>
                  </a:lnTo>
                  <a:close/>
                </a:path>
                <a:path w="1092200" h="1183004">
                  <a:moveTo>
                    <a:pt x="1091628" y="1018806"/>
                  </a:moveTo>
                  <a:lnTo>
                    <a:pt x="1078814" y="956119"/>
                  </a:lnTo>
                  <a:lnTo>
                    <a:pt x="1042327" y="902982"/>
                  </a:lnTo>
                  <a:lnTo>
                    <a:pt x="987729" y="867473"/>
                  </a:lnTo>
                  <a:lnTo>
                    <a:pt x="923328" y="855002"/>
                  </a:lnTo>
                  <a:lnTo>
                    <a:pt x="878586" y="860856"/>
                  </a:lnTo>
                  <a:lnTo>
                    <a:pt x="838377" y="877366"/>
                  </a:lnTo>
                  <a:lnTo>
                    <a:pt x="804316" y="902982"/>
                  </a:lnTo>
                  <a:lnTo>
                    <a:pt x="778002" y="936129"/>
                  </a:lnTo>
                  <a:lnTo>
                    <a:pt x="761034" y="975258"/>
                  </a:lnTo>
                  <a:lnTo>
                    <a:pt x="755027" y="1018806"/>
                  </a:lnTo>
                  <a:lnTo>
                    <a:pt x="761034" y="1062342"/>
                  </a:lnTo>
                  <a:lnTo>
                    <a:pt x="778002" y="1101471"/>
                  </a:lnTo>
                  <a:lnTo>
                    <a:pt x="804316" y="1134630"/>
                  </a:lnTo>
                  <a:lnTo>
                    <a:pt x="838377" y="1160233"/>
                  </a:lnTo>
                  <a:lnTo>
                    <a:pt x="878586" y="1176743"/>
                  </a:lnTo>
                  <a:lnTo>
                    <a:pt x="923328" y="1182598"/>
                  </a:lnTo>
                  <a:lnTo>
                    <a:pt x="968070" y="1176743"/>
                  </a:lnTo>
                  <a:lnTo>
                    <a:pt x="1008265" y="1160233"/>
                  </a:lnTo>
                  <a:lnTo>
                    <a:pt x="1042327" y="1134630"/>
                  </a:lnTo>
                  <a:lnTo>
                    <a:pt x="1068641" y="1101471"/>
                  </a:lnTo>
                  <a:lnTo>
                    <a:pt x="1085608" y="1062342"/>
                  </a:lnTo>
                  <a:lnTo>
                    <a:pt x="1091628" y="1018806"/>
                  </a:lnTo>
                  <a:close/>
                </a:path>
                <a:path w="1092200" h="1183004">
                  <a:moveTo>
                    <a:pt x="1091628" y="591299"/>
                  </a:moveTo>
                  <a:lnTo>
                    <a:pt x="1078814" y="528612"/>
                  </a:lnTo>
                  <a:lnTo>
                    <a:pt x="1042327" y="475475"/>
                  </a:lnTo>
                  <a:lnTo>
                    <a:pt x="987729" y="439966"/>
                  </a:lnTo>
                  <a:lnTo>
                    <a:pt x="923328" y="427494"/>
                  </a:lnTo>
                  <a:lnTo>
                    <a:pt x="878586" y="433349"/>
                  </a:lnTo>
                  <a:lnTo>
                    <a:pt x="838377" y="449859"/>
                  </a:lnTo>
                  <a:lnTo>
                    <a:pt x="804316" y="475475"/>
                  </a:lnTo>
                  <a:lnTo>
                    <a:pt x="778002" y="508622"/>
                  </a:lnTo>
                  <a:lnTo>
                    <a:pt x="761034" y="547751"/>
                  </a:lnTo>
                  <a:lnTo>
                    <a:pt x="755027" y="591299"/>
                  </a:lnTo>
                  <a:lnTo>
                    <a:pt x="761034" y="634847"/>
                  </a:lnTo>
                  <a:lnTo>
                    <a:pt x="778002" y="673976"/>
                  </a:lnTo>
                  <a:lnTo>
                    <a:pt x="804316" y="707123"/>
                  </a:lnTo>
                  <a:lnTo>
                    <a:pt x="838377" y="732739"/>
                  </a:lnTo>
                  <a:lnTo>
                    <a:pt x="878586" y="749249"/>
                  </a:lnTo>
                  <a:lnTo>
                    <a:pt x="923328" y="755103"/>
                  </a:lnTo>
                  <a:lnTo>
                    <a:pt x="968070" y="749249"/>
                  </a:lnTo>
                  <a:lnTo>
                    <a:pt x="1008265" y="732739"/>
                  </a:lnTo>
                  <a:lnTo>
                    <a:pt x="1042327" y="707123"/>
                  </a:lnTo>
                  <a:lnTo>
                    <a:pt x="1068641" y="673976"/>
                  </a:lnTo>
                  <a:lnTo>
                    <a:pt x="1085608" y="634847"/>
                  </a:lnTo>
                  <a:lnTo>
                    <a:pt x="1091628" y="591299"/>
                  </a:lnTo>
                  <a:close/>
                </a:path>
                <a:path w="1092200" h="1183004">
                  <a:moveTo>
                    <a:pt x="1091628" y="163804"/>
                  </a:moveTo>
                  <a:lnTo>
                    <a:pt x="1078814" y="101117"/>
                  </a:lnTo>
                  <a:lnTo>
                    <a:pt x="1042327" y="47980"/>
                  </a:lnTo>
                  <a:lnTo>
                    <a:pt x="987729" y="12471"/>
                  </a:lnTo>
                  <a:lnTo>
                    <a:pt x="923328" y="0"/>
                  </a:lnTo>
                  <a:lnTo>
                    <a:pt x="878586" y="5854"/>
                  </a:lnTo>
                  <a:lnTo>
                    <a:pt x="838377" y="22364"/>
                  </a:lnTo>
                  <a:lnTo>
                    <a:pt x="804316" y="47980"/>
                  </a:lnTo>
                  <a:lnTo>
                    <a:pt x="778002" y="81127"/>
                  </a:lnTo>
                  <a:lnTo>
                    <a:pt x="761034" y="120256"/>
                  </a:lnTo>
                  <a:lnTo>
                    <a:pt x="755027" y="163804"/>
                  </a:lnTo>
                  <a:lnTo>
                    <a:pt x="761034" y="207340"/>
                  </a:lnTo>
                  <a:lnTo>
                    <a:pt x="778002" y="246468"/>
                  </a:lnTo>
                  <a:lnTo>
                    <a:pt x="804316" y="279628"/>
                  </a:lnTo>
                  <a:lnTo>
                    <a:pt x="838377" y="305231"/>
                  </a:lnTo>
                  <a:lnTo>
                    <a:pt x="878586" y="321754"/>
                  </a:lnTo>
                  <a:lnTo>
                    <a:pt x="923328" y="327596"/>
                  </a:lnTo>
                  <a:lnTo>
                    <a:pt x="968070" y="321754"/>
                  </a:lnTo>
                  <a:lnTo>
                    <a:pt x="1008265" y="305231"/>
                  </a:lnTo>
                  <a:lnTo>
                    <a:pt x="1042327" y="279628"/>
                  </a:lnTo>
                  <a:lnTo>
                    <a:pt x="1068641" y="246468"/>
                  </a:lnTo>
                  <a:lnTo>
                    <a:pt x="1085608" y="207340"/>
                  </a:lnTo>
                  <a:lnTo>
                    <a:pt x="1091628" y="1638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355"/>
              <a:t>THERMODYNAMICS</a:t>
            </a:r>
            <a:r>
              <a:rPr dirty="0" spc="-875"/>
              <a:t> </a:t>
            </a:r>
            <a:r>
              <a:rPr dirty="0" baseline="72222" sz="3750" spc="-412"/>
              <a:t>2nd</a:t>
            </a:r>
            <a:r>
              <a:rPr dirty="0" baseline="72222" sz="3750" spc="-240"/>
              <a:t> </a:t>
            </a:r>
            <a:r>
              <a:rPr dirty="0" baseline="72222" sz="3750" spc="-802"/>
              <a:t>LAW</a:t>
            </a:r>
            <a:endParaRPr baseline="72222" sz="3750"/>
          </a:p>
        </p:txBody>
      </p:sp>
      <p:sp>
        <p:nvSpPr>
          <p:cNvPr id="10" name="object 10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81538" y="2085425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287" y="152400"/>
            <a:ext cx="7211426" cy="4838701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5225" y="410924"/>
            <a:ext cx="4488180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95"/>
              <a:t>ARROW</a:t>
            </a:r>
            <a:r>
              <a:rPr dirty="0" spc="-490"/>
              <a:t> </a:t>
            </a:r>
            <a:r>
              <a:rPr dirty="0" spc="-1435"/>
              <a:t>OF</a:t>
            </a:r>
            <a:r>
              <a:rPr dirty="0" spc="-490"/>
              <a:t> </a:t>
            </a:r>
            <a:r>
              <a:rPr dirty="0" spc="-1230"/>
              <a:t>TIME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815450" y="2525993"/>
            <a:ext cx="4384675" cy="128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Establishing</a:t>
            </a:r>
            <a:r>
              <a:rPr dirty="0" sz="2400" spc="3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3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0" i="1">
                <a:solidFill>
                  <a:srgbClr val="FFFFFF"/>
                </a:solidFill>
                <a:latin typeface="Calibri"/>
                <a:cs typeface="Calibri"/>
              </a:rPr>
              <a:t>one-</a:t>
            </a: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direction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75" i="1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distinguishing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past</a:t>
            </a:r>
            <a:r>
              <a:rPr dirty="0" sz="2400" spc="11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400" spc="1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0" i="1">
                <a:solidFill>
                  <a:srgbClr val="FFFFFF"/>
                </a:solidFill>
                <a:latin typeface="Calibri"/>
                <a:cs typeface="Calibri"/>
              </a:rPr>
              <a:t>present.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27437" y="1958787"/>
            <a:ext cx="2710815" cy="2687320"/>
            <a:chOff x="527437" y="1958787"/>
            <a:chExt cx="2710815" cy="2687320"/>
          </a:xfrm>
        </p:grpSpPr>
        <p:sp>
          <p:nvSpPr>
            <p:cNvPr id="7" name="object 7" descr=""/>
            <p:cNvSpPr/>
            <p:nvPr/>
          </p:nvSpPr>
          <p:spPr>
            <a:xfrm>
              <a:off x="532199" y="1963549"/>
              <a:ext cx="2701290" cy="2677795"/>
            </a:xfrm>
            <a:custGeom>
              <a:avLst/>
              <a:gdLst/>
              <a:ahLst/>
              <a:cxnLst/>
              <a:rect l="l" t="t" r="r" b="b"/>
              <a:pathLst>
                <a:path w="2701290" h="2677795">
                  <a:moveTo>
                    <a:pt x="0" y="0"/>
                  </a:moveTo>
                  <a:lnTo>
                    <a:pt x="2701199" y="0"/>
                  </a:lnTo>
                  <a:lnTo>
                    <a:pt x="2701199" y="2677499"/>
                  </a:lnTo>
                  <a:lnTo>
                    <a:pt x="0" y="267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2" y="2182512"/>
              <a:ext cx="2239574" cy="22395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255">
              <a:lnSpc>
                <a:spcPct val="100000"/>
              </a:lnSpc>
              <a:spcBef>
                <a:spcPts val="100"/>
              </a:spcBef>
            </a:pPr>
            <a:r>
              <a:rPr dirty="0" sz="7000" spc="-1295"/>
              <a:t>INFORMATION</a:t>
            </a:r>
            <a:r>
              <a:rPr dirty="0" sz="7000" spc="-420"/>
              <a:t> </a:t>
            </a:r>
            <a:r>
              <a:rPr dirty="0" sz="7000" spc="-1155"/>
              <a:t>THEORY</a:t>
            </a:r>
            <a:endParaRPr sz="7000"/>
          </a:p>
        </p:txBody>
      </p:sp>
      <p:sp>
        <p:nvSpPr>
          <p:cNvPr id="5" name="object 5" descr=""/>
          <p:cNvSpPr txBox="1"/>
          <p:nvPr/>
        </p:nvSpPr>
        <p:spPr>
          <a:xfrm>
            <a:off x="3899475" y="2608118"/>
            <a:ext cx="3309620" cy="128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dirty="0" sz="2400" spc="-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dirty="0" sz="2400" spc="-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35" i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0" i="1">
                <a:solidFill>
                  <a:srgbClr val="FFFFFF"/>
                </a:solidFill>
                <a:latin typeface="Calibri"/>
                <a:cs typeface="Calibri"/>
              </a:rPr>
              <a:t>communicated,</a:t>
            </a:r>
            <a:r>
              <a:rPr dirty="0" sz="2400" spc="14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0" i="1">
                <a:solidFill>
                  <a:srgbClr val="FFFFFF"/>
                </a:solidFill>
                <a:latin typeface="Calibri"/>
                <a:cs typeface="Calibri"/>
              </a:rPr>
              <a:t>stored,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quantiﬁed.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 rot="19920000">
            <a:off x="1665428" y="2625701"/>
            <a:ext cx="999532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14"/>
              </a:lnSpc>
            </a:pPr>
            <a:r>
              <a:rPr dirty="0" sz="2100" spc="-235">
                <a:solidFill>
                  <a:srgbClr val="FFFFFF"/>
                </a:solidFill>
                <a:latin typeface="Calibri"/>
                <a:cs typeface="Calibri"/>
              </a:rPr>
              <a:t>010010110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 rot="19920000">
            <a:off x="2013606" y="2855390"/>
            <a:ext cx="79594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10"/>
              </a:lnSpc>
            </a:pPr>
            <a:r>
              <a:rPr dirty="0" sz="2100" spc="-235">
                <a:solidFill>
                  <a:srgbClr val="FFFFFF"/>
                </a:solidFill>
                <a:latin typeface="Calibri"/>
                <a:cs typeface="Calibri"/>
              </a:rPr>
              <a:t>1010111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0624" y="2678350"/>
            <a:ext cx="1403699" cy="140369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300" y="636224"/>
            <a:ext cx="8575399" cy="4220774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9155" y="1186037"/>
            <a:ext cx="6539865" cy="24212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3810">
              <a:lnSpc>
                <a:spcPct val="114999"/>
              </a:lnSpc>
              <a:spcBef>
                <a:spcPts val="100"/>
              </a:spcBef>
            </a:pPr>
            <a:r>
              <a:rPr dirty="0" sz="2700" spc="55" i="1">
                <a:solidFill>
                  <a:srgbClr val="B7B7B7"/>
                </a:solidFill>
                <a:latin typeface="Calibri"/>
                <a:cs typeface="Calibri"/>
              </a:rPr>
              <a:t>"The</a:t>
            </a:r>
            <a:r>
              <a:rPr dirty="0" sz="2700" spc="17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fundamental</a:t>
            </a:r>
            <a:r>
              <a:rPr dirty="0" sz="2700" spc="17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55" i="1">
                <a:solidFill>
                  <a:srgbClr val="B7B7B7"/>
                </a:solidFill>
                <a:latin typeface="Calibri"/>
                <a:cs typeface="Calibri"/>
              </a:rPr>
              <a:t>problem</a:t>
            </a:r>
            <a:r>
              <a:rPr dirty="0" sz="2700" spc="1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-25" i="1">
                <a:solidFill>
                  <a:srgbClr val="B7B7B7"/>
                </a:solidFill>
                <a:latin typeface="Calibri"/>
                <a:cs typeface="Calibri"/>
              </a:rPr>
              <a:t>of</a:t>
            </a:r>
            <a:r>
              <a:rPr dirty="0" sz="2700" spc="-2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60" i="1">
                <a:solidFill>
                  <a:srgbClr val="B7B7B7"/>
                </a:solidFill>
                <a:latin typeface="Calibri"/>
                <a:cs typeface="Calibri"/>
              </a:rPr>
              <a:t>communication</a:t>
            </a:r>
            <a:r>
              <a:rPr dirty="0" sz="2700" spc="9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55" i="1">
                <a:solidFill>
                  <a:srgbClr val="B7B7B7"/>
                </a:solidFill>
                <a:latin typeface="Calibri"/>
                <a:cs typeface="Calibri"/>
              </a:rPr>
              <a:t>is</a:t>
            </a:r>
            <a:r>
              <a:rPr dirty="0" sz="2700" spc="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that</a:t>
            </a:r>
            <a:r>
              <a:rPr dirty="0" sz="2700" spc="9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of</a:t>
            </a:r>
            <a:r>
              <a:rPr dirty="0" sz="2700" spc="9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55" i="1">
                <a:solidFill>
                  <a:srgbClr val="B7B7B7"/>
                </a:solidFill>
                <a:latin typeface="Calibri"/>
                <a:cs typeface="Calibri"/>
              </a:rPr>
              <a:t>reproducing</a:t>
            </a:r>
            <a:r>
              <a:rPr dirty="0" sz="2700" spc="10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at</a:t>
            </a:r>
            <a:r>
              <a:rPr dirty="0" sz="2700" spc="9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60" i="1">
                <a:solidFill>
                  <a:srgbClr val="B7B7B7"/>
                </a:solidFill>
                <a:latin typeface="Calibri"/>
                <a:cs typeface="Calibri"/>
              </a:rPr>
              <a:t>one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point,</a:t>
            </a:r>
            <a:r>
              <a:rPr dirty="0" sz="2700" spc="21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either</a:t>
            </a:r>
            <a:r>
              <a:rPr dirty="0" sz="2700" spc="21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exactly</a:t>
            </a:r>
            <a:r>
              <a:rPr dirty="0" sz="2700" spc="2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or</a:t>
            </a:r>
            <a:r>
              <a:rPr dirty="0" sz="2700" spc="21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approximately,</a:t>
            </a:r>
            <a:r>
              <a:rPr dirty="0" sz="2700" spc="2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-50" i="1">
                <a:solidFill>
                  <a:srgbClr val="B7B7B7"/>
                </a:solidFill>
                <a:latin typeface="Calibri"/>
                <a:cs typeface="Calibri"/>
              </a:rPr>
              <a:t>a </a:t>
            </a:r>
            <a:r>
              <a:rPr dirty="0" sz="2700" spc="130" i="1">
                <a:solidFill>
                  <a:srgbClr val="B7B7B7"/>
                </a:solidFill>
                <a:latin typeface="Calibri"/>
                <a:cs typeface="Calibri"/>
              </a:rPr>
              <a:t>message</a:t>
            </a:r>
            <a:r>
              <a:rPr dirty="0" sz="2700" spc="1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85" i="1">
                <a:solidFill>
                  <a:srgbClr val="B7B7B7"/>
                </a:solidFill>
                <a:latin typeface="Calibri"/>
                <a:cs typeface="Calibri"/>
              </a:rPr>
              <a:t>selected</a:t>
            </a:r>
            <a:r>
              <a:rPr dirty="0" sz="2700" spc="1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at</a:t>
            </a:r>
            <a:r>
              <a:rPr dirty="0" sz="2700" spc="1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another</a:t>
            </a:r>
            <a:r>
              <a:rPr dirty="0" sz="2700" spc="1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-10" i="1">
                <a:solidFill>
                  <a:srgbClr val="B7B7B7"/>
                </a:solidFill>
                <a:latin typeface="Calibri"/>
                <a:cs typeface="Calibri"/>
              </a:rPr>
              <a:t>point."</a:t>
            </a:r>
            <a:endParaRPr sz="2700">
              <a:latin typeface="Calibri"/>
              <a:cs typeface="Calibri"/>
            </a:endParaRPr>
          </a:p>
          <a:p>
            <a:pPr algn="ctr" marL="6350">
              <a:lnSpc>
                <a:spcPct val="100000"/>
              </a:lnSpc>
              <a:spcBef>
                <a:spcPts val="475"/>
              </a:spcBef>
            </a:pPr>
            <a:r>
              <a:rPr dirty="0" sz="2900" spc="-919">
                <a:solidFill>
                  <a:srgbClr val="FF595E"/>
                </a:solidFill>
              </a:rPr>
              <a:t>—</a:t>
            </a:r>
            <a:r>
              <a:rPr dirty="0" sz="2900" spc="-530">
                <a:solidFill>
                  <a:srgbClr val="FF595E"/>
                </a:solidFill>
              </a:rPr>
              <a:t>CLAUDE</a:t>
            </a:r>
            <a:r>
              <a:rPr dirty="0" sz="2900" spc="-175">
                <a:solidFill>
                  <a:srgbClr val="FF595E"/>
                </a:solidFill>
              </a:rPr>
              <a:t> </a:t>
            </a:r>
            <a:r>
              <a:rPr dirty="0" sz="2900" spc="-595">
                <a:solidFill>
                  <a:srgbClr val="FF595E"/>
                </a:solidFill>
              </a:rPr>
              <a:t>SHANNON</a:t>
            </a:r>
            <a:endParaRPr sz="29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280"/>
              <a:t>MOORE’s</a:t>
            </a:r>
            <a:r>
              <a:rPr dirty="0" spc="-500"/>
              <a:t> </a:t>
            </a:r>
            <a:r>
              <a:rPr dirty="0" spc="-1545"/>
              <a:t>LAW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890875" y="2391593"/>
            <a:ext cx="4347210" cy="170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7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observation</a:t>
            </a:r>
            <a:r>
              <a:rPr dirty="0" sz="2400" spc="18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400" spc="18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7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17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transistors</a:t>
            </a:r>
            <a:r>
              <a:rPr dirty="0" sz="2400" spc="16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70" i="1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2400" spc="17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17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dirty="0" sz="2400" spc="17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chip </a:t>
            </a:r>
            <a:r>
              <a:rPr dirty="0" sz="2400" spc="80" i="1">
                <a:solidFill>
                  <a:srgbClr val="FFFFFF"/>
                </a:solidFill>
                <a:latin typeface="Calibri"/>
                <a:cs typeface="Calibri"/>
              </a:rPr>
              <a:t>doubles</a:t>
            </a:r>
            <a:r>
              <a:rPr dirty="0" sz="2400" spc="18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approximately</a:t>
            </a:r>
            <a:r>
              <a:rPr dirty="0" sz="2400" spc="1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dirty="0" sz="2400" spc="19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years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22675" y="1938172"/>
            <a:ext cx="2735580" cy="2723515"/>
            <a:chOff x="522675" y="1938172"/>
            <a:chExt cx="2735580" cy="272351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200" y="1947697"/>
              <a:ext cx="2716049" cy="270436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27437" y="1942935"/>
              <a:ext cx="2726055" cy="2713990"/>
            </a:xfrm>
            <a:custGeom>
              <a:avLst/>
              <a:gdLst/>
              <a:ahLst/>
              <a:cxnLst/>
              <a:rect l="l" t="t" r="r" b="b"/>
              <a:pathLst>
                <a:path w="2726054" h="2713990">
                  <a:moveTo>
                    <a:pt x="0" y="0"/>
                  </a:moveTo>
                  <a:lnTo>
                    <a:pt x="2725574" y="0"/>
                  </a:lnTo>
                  <a:lnTo>
                    <a:pt x="2725574" y="2713890"/>
                  </a:lnTo>
                  <a:lnTo>
                    <a:pt x="0" y="271389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440"/>
              <a:t>MONETARY</a:t>
            </a:r>
            <a:r>
              <a:rPr dirty="0" spc="-484"/>
              <a:t> </a:t>
            </a:r>
            <a:r>
              <a:rPr dirty="0" spc="-1480"/>
              <a:t>PREMIUM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890875" y="2417918"/>
            <a:ext cx="3860165" cy="1497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800" spc="85" i="1">
                <a:solidFill>
                  <a:srgbClr val="FFFFFF"/>
                </a:solidFill>
                <a:latin typeface="Calibri"/>
                <a:cs typeface="Calibri"/>
              </a:rPr>
              <a:t>Purchasing</a:t>
            </a:r>
            <a:r>
              <a:rPr dirty="0" sz="28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65" i="1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dirty="0" sz="2800" spc="1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800" spc="1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50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800" spc="-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i="1">
                <a:solidFill>
                  <a:srgbClr val="FFFFFF"/>
                </a:solidFill>
                <a:latin typeface="Calibri"/>
                <a:cs typeface="Calibri"/>
              </a:rPr>
              <a:t>monetary</a:t>
            </a:r>
            <a:r>
              <a:rPr dirty="0" sz="2800" spc="18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25" i="1">
                <a:solidFill>
                  <a:srgbClr val="FFFFFF"/>
                </a:solidFill>
                <a:latin typeface="Calibri"/>
                <a:cs typeface="Calibri"/>
              </a:rPr>
              <a:t>good</a:t>
            </a:r>
            <a:r>
              <a:rPr dirty="0" sz="2800" spc="18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i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800" spc="18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50" i="1">
                <a:solidFill>
                  <a:srgbClr val="FFFFFF"/>
                </a:solidFill>
                <a:latin typeface="Calibri"/>
                <a:cs typeface="Calibri"/>
              </a:rPr>
              <a:t>excess </a:t>
            </a:r>
            <a:r>
              <a:rPr dirty="0" sz="28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800" spc="1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i="1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2800" spc="1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65" i="1">
                <a:solidFill>
                  <a:srgbClr val="FFFFFF"/>
                </a:solidFill>
                <a:latin typeface="Calibri"/>
                <a:cs typeface="Calibri"/>
              </a:rPr>
              <a:t>use-value</a:t>
            </a:r>
            <a:r>
              <a:rPr dirty="0" sz="2800" spc="14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20" i="1">
                <a:solidFill>
                  <a:srgbClr val="FFFFFF"/>
                </a:solidFill>
                <a:latin typeface="Calibri"/>
                <a:cs typeface="Calibri"/>
              </a:rPr>
              <a:t>alone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275075" y="2423549"/>
            <a:ext cx="135890" cy="533400"/>
          </a:xfrm>
          <a:custGeom>
            <a:avLst/>
            <a:gdLst/>
            <a:ahLst/>
            <a:cxnLst/>
            <a:rect l="l" t="t" r="r" b="b"/>
            <a:pathLst>
              <a:path w="135889" h="533400">
                <a:moveTo>
                  <a:pt x="0" y="0"/>
                </a:moveTo>
                <a:lnTo>
                  <a:pt x="13259" y="1311"/>
                </a:lnTo>
                <a:lnTo>
                  <a:pt x="25888" y="5149"/>
                </a:lnTo>
                <a:lnTo>
                  <a:pt x="56284" y="30117"/>
                </a:lnTo>
                <a:lnTo>
                  <a:pt x="67649" y="67649"/>
                </a:lnTo>
                <a:lnTo>
                  <a:pt x="67649" y="198749"/>
                </a:lnTo>
                <a:lnTo>
                  <a:pt x="72966" y="225082"/>
                </a:lnTo>
                <a:lnTo>
                  <a:pt x="87464" y="246585"/>
                </a:lnTo>
                <a:lnTo>
                  <a:pt x="108967" y="261083"/>
                </a:lnTo>
                <a:lnTo>
                  <a:pt x="135299" y="266399"/>
                </a:lnTo>
                <a:lnTo>
                  <a:pt x="108967" y="271716"/>
                </a:lnTo>
                <a:lnTo>
                  <a:pt x="87464" y="286214"/>
                </a:lnTo>
                <a:lnTo>
                  <a:pt x="72966" y="307717"/>
                </a:lnTo>
                <a:lnTo>
                  <a:pt x="67649" y="334049"/>
                </a:lnTo>
                <a:lnTo>
                  <a:pt x="67649" y="465149"/>
                </a:lnTo>
                <a:lnTo>
                  <a:pt x="62333" y="491482"/>
                </a:lnTo>
                <a:lnTo>
                  <a:pt x="47835" y="512985"/>
                </a:lnTo>
                <a:lnTo>
                  <a:pt x="26332" y="527483"/>
                </a:lnTo>
                <a:lnTo>
                  <a:pt x="0" y="532799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1262137" y="2413599"/>
            <a:ext cx="1241425" cy="1888489"/>
            <a:chOff x="1262137" y="2413599"/>
            <a:chExt cx="1241425" cy="1888489"/>
          </a:xfrm>
        </p:grpSpPr>
        <p:sp>
          <p:nvSpPr>
            <p:cNvPr id="9" name="object 9" descr=""/>
            <p:cNvSpPr/>
            <p:nvPr/>
          </p:nvSpPr>
          <p:spPr>
            <a:xfrm>
              <a:off x="1625099" y="2956299"/>
              <a:ext cx="515620" cy="1314450"/>
            </a:xfrm>
            <a:custGeom>
              <a:avLst/>
              <a:gdLst/>
              <a:ahLst/>
              <a:cxnLst/>
              <a:rect l="l" t="t" r="r" b="b"/>
              <a:pathLst>
                <a:path w="515619" h="1314450">
                  <a:moveTo>
                    <a:pt x="515399" y="1314299"/>
                  </a:moveTo>
                  <a:lnTo>
                    <a:pt x="0" y="1314299"/>
                  </a:lnTo>
                  <a:lnTo>
                    <a:pt x="0" y="0"/>
                  </a:lnTo>
                  <a:lnTo>
                    <a:pt x="515399" y="0"/>
                  </a:lnTo>
                  <a:lnTo>
                    <a:pt x="515399" y="1314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25099" y="2423124"/>
              <a:ext cx="515620" cy="533400"/>
            </a:xfrm>
            <a:custGeom>
              <a:avLst/>
              <a:gdLst/>
              <a:ahLst/>
              <a:cxnLst/>
              <a:rect l="l" t="t" r="r" b="b"/>
              <a:pathLst>
                <a:path w="515619" h="533400">
                  <a:moveTo>
                    <a:pt x="515399" y="533099"/>
                  </a:moveTo>
                  <a:lnTo>
                    <a:pt x="0" y="533099"/>
                  </a:lnTo>
                  <a:lnTo>
                    <a:pt x="0" y="0"/>
                  </a:lnTo>
                  <a:lnTo>
                    <a:pt x="515399" y="0"/>
                  </a:lnTo>
                  <a:lnTo>
                    <a:pt x="515399" y="533099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25099" y="2423124"/>
              <a:ext cx="515620" cy="533400"/>
            </a:xfrm>
            <a:custGeom>
              <a:avLst/>
              <a:gdLst/>
              <a:ahLst/>
              <a:cxnLst/>
              <a:rect l="l" t="t" r="r" b="b"/>
              <a:pathLst>
                <a:path w="515619" h="533400">
                  <a:moveTo>
                    <a:pt x="0" y="0"/>
                  </a:moveTo>
                  <a:lnTo>
                    <a:pt x="515399" y="0"/>
                  </a:lnTo>
                  <a:lnTo>
                    <a:pt x="515399" y="533099"/>
                  </a:lnTo>
                  <a:lnTo>
                    <a:pt x="0" y="533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266899" y="4294449"/>
              <a:ext cx="1231900" cy="3175"/>
            </a:xfrm>
            <a:custGeom>
              <a:avLst/>
              <a:gdLst/>
              <a:ahLst/>
              <a:cxnLst/>
              <a:rect l="l" t="t" r="r" b="b"/>
              <a:pathLst>
                <a:path w="1231900" h="3175">
                  <a:moveTo>
                    <a:pt x="0" y="0"/>
                  </a:moveTo>
                  <a:lnTo>
                    <a:pt x="1231799" y="26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8012" y="152400"/>
            <a:ext cx="5767986" cy="48386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990"/>
              <a:t>ANTIFRAGILITY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890875" y="2391593"/>
            <a:ext cx="3834129" cy="170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70" i="1">
                <a:solidFill>
                  <a:srgbClr val="FFFFFF"/>
                </a:solidFill>
                <a:latin typeface="Calibri"/>
                <a:cs typeface="Calibri"/>
              </a:rPr>
              <a:t>Things</a:t>
            </a:r>
            <a:r>
              <a:rPr dirty="0" sz="2400" spc="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actively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gain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0" i="1">
                <a:solidFill>
                  <a:srgbClr val="FFFFFF"/>
                </a:solidFill>
                <a:latin typeface="Calibri"/>
                <a:cs typeface="Calibri"/>
              </a:rPr>
              <a:t>volatility</a:t>
            </a: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unpredictability </a:t>
            </a:r>
            <a:r>
              <a:rPr dirty="0" sz="2400" spc="75" i="1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2400" spc="21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2400" spc="2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rapid</a:t>
            </a:r>
            <a:r>
              <a:rPr dirty="0" sz="2400" spc="21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0" i="1">
                <a:solidFill>
                  <a:srgbClr val="FFFFFF"/>
                </a:solidFill>
                <a:latin typeface="Calibri"/>
                <a:cs typeface="Calibri"/>
              </a:rPr>
              <a:t>feedback </a:t>
            </a:r>
            <a:r>
              <a:rPr dirty="0" sz="2400" spc="75" i="1">
                <a:solidFill>
                  <a:srgbClr val="FFFFFF"/>
                </a:solidFill>
                <a:latin typeface="Calibri"/>
                <a:cs typeface="Calibri"/>
              </a:rPr>
              <a:t>loops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evolve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22676" y="1938264"/>
            <a:ext cx="2735580" cy="2723515"/>
            <a:chOff x="522676" y="1938264"/>
            <a:chExt cx="2735580" cy="2723515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201" y="1947789"/>
              <a:ext cx="2716049" cy="270415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27439" y="1943026"/>
              <a:ext cx="2726055" cy="2713990"/>
            </a:xfrm>
            <a:custGeom>
              <a:avLst/>
              <a:gdLst/>
              <a:ahLst/>
              <a:cxnLst/>
              <a:rect l="l" t="t" r="r" b="b"/>
              <a:pathLst>
                <a:path w="2726054" h="2713990">
                  <a:moveTo>
                    <a:pt x="0" y="0"/>
                  </a:moveTo>
                  <a:lnTo>
                    <a:pt x="2725574" y="0"/>
                  </a:lnTo>
                  <a:lnTo>
                    <a:pt x="2725574" y="2713675"/>
                  </a:lnTo>
                  <a:lnTo>
                    <a:pt x="0" y="271367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8775" y="195600"/>
            <a:ext cx="5886449" cy="46481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905"/>
              <a:t>GAL</a:t>
            </a:r>
            <a:r>
              <a:rPr dirty="0" spc="-1585"/>
              <a:t>L</a:t>
            </a:r>
            <a:r>
              <a:rPr dirty="0" spc="-905"/>
              <a:t>’S</a:t>
            </a:r>
            <a:r>
              <a:rPr dirty="0" spc="-500"/>
              <a:t> </a:t>
            </a:r>
            <a:r>
              <a:rPr dirty="0" spc="-1545"/>
              <a:t>LAW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890875" y="2391593"/>
            <a:ext cx="4319905" cy="170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Incremental</a:t>
            </a:r>
            <a:r>
              <a:rPr dirty="0" sz="2400" spc="48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improvements</a:t>
            </a:r>
            <a:r>
              <a:rPr dirty="0" sz="2400" spc="47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made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functional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80" i="1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1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0" i="1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superior</a:t>
            </a:r>
            <a:r>
              <a:rPr dirty="0" sz="2400" spc="2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strategy</a:t>
            </a:r>
            <a:r>
              <a:rPr dirty="0" sz="2400" spc="2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2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building</a:t>
            </a:r>
            <a:r>
              <a:rPr dirty="0" sz="2400" spc="2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0" i="1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400" spc="80" i="1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80" i="1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5" i="1">
                <a:solidFill>
                  <a:srgbClr val="FFFFFF"/>
                </a:solidFill>
                <a:latin typeface="Calibri"/>
                <a:cs typeface="Calibri"/>
              </a:rPr>
              <a:t>scratch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0175" y="2367249"/>
            <a:ext cx="1865251" cy="1865251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4198" y="795855"/>
            <a:ext cx="7148830" cy="1392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“Bitcoin</a:t>
            </a:r>
            <a:r>
              <a:rPr dirty="0" sz="2600" spc="1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50" i="1">
                <a:solidFill>
                  <a:srgbClr val="B7B7B7"/>
                </a:solidFill>
                <a:latin typeface="Calibri"/>
                <a:cs typeface="Calibri"/>
              </a:rPr>
              <a:t>is</a:t>
            </a:r>
            <a:r>
              <a:rPr dirty="0" sz="2600" spc="1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too</a:t>
            </a:r>
            <a:r>
              <a:rPr dirty="0" sz="26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important</a:t>
            </a:r>
            <a:r>
              <a:rPr dirty="0" sz="26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to</a:t>
            </a:r>
            <a:r>
              <a:rPr dirty="0" sz="26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follow</a:t>
            </a:r>
            <a:r>
              <a:rPr dirty="0" sz="26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the</a:t>
            </a:r>
            <a:r>
              <a:rPr dirty="0" sz="26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60" i="1">
                <a:solidFill>
                  <a:srgbClr val="B7B7B7"/>
                </a:solidFill>
                <a:latin typeface="Calibri"/>
                <a:cs typeface="Calibri"/>
              </a:rPr>
              <a:t>Silicon</a:t>
            </a:r>
            <a:r>
              <a:rPr dirty="0" sz="2600" spc="1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-10" i="1">
                <a:solidFill>
                  <a:srgbClr val="B7B7B7"/>
                </a:solidFill>
                <a:latin typeface="Calibri"/>
                <a:cs typeface="Calibri"/>
              </a:rPr>
              <a:t>Valley</a:t>
            </a:r>
            <a:r>
              <a:rPr dirty="0" sz="2600" spc="-1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mantra</a:t>
            </a:r>
            <a:r>
              <a:rPr dirty="0" sz="2600" spc="17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of</a:t>
            </a:r>
            <a:r>
              <a:rPr dirty="0" sz="2600" spc="1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80" i="1">
                <a:solidFill>
                  <a:srgbClr val="B7B7B7"/>
                </a:solidFill>
                <a:latin typeface="Calibri"/>
                <a:cs typeface="Calibri"/>
              </a:rPr>
              <a:t>move</a:t>
            </a:r>
            <a:r>
              <a:rPr dirty="0" sz="2600" spc="17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fast</a:t>
            </a:r>
            <a:r>
              <a:rPr dirty="0" sz="2600" spc="1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60" i="1">
                <a:solidFill>
                  <a:srgbClr val="B7B7B7"/>
                </a:solidFill>
                <a:latin typeface="Calibri"/>
                <a:cs typeface="Calibri"/>
              </a:rPr>
              <a:t>and</a:t>
            </a:r>
            <a:r>
              <a:rPr dirty="0" sz="2600" spc="1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break</a:t>
            </a:r>
            <a:r>
              <a:rPr dirty="0" sz="2600" spc="17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things.</a:t>
            </a:r>
            <a:r>
              <a:rPr dirty="0" sz="2600" spc="1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45" i="1">
                <a:solidFill>
                  <a:srgbClr val="B7B7B7"/>
                </a:solidFill>
                <a:latin typeface="Calibri"/>
                <a:cs typeface="Calibri"/>
              </a:rPr>
              <a:t>Instead,</a:t>
            </a:r>
            <a:r>
              <a:rPr dirty="0" sz="2600" spc="17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-20" i="1">
                <a:solidFill>
                  <a:srgbClr val="B7B7B7"/>
                </a:solidFill>
                <a:latin typeface="Calibri"/>
                <a:cs typeface="Calibri"/>
              </a:rPr>
              <a:t>it’s </a:t>
            </a:r>
            <a:r>
              <a:rPr dirty="0" sz="2600" spc="80" i="1">
                <a:solidFill>
                  <a:srgbClr val="B7B7B7"/>
                </a:solidFill>
                <a:latin typeface="Calibri"/>
                <a:cs typeface="Calibri"/>
              </a:rPr>
              <a:t>move</a:t>
            </a:r>
            <a:r>
              <a:rPr dirty="0" sz="2600" spc="20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slowly</a:t>
            </a:r>
            <a:r>
              <a:rPr dirty="0" sz="2600" spc="20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60" i="1">
                <a:solidFill>
                  <a:srgbClr val="B7B7B7"/>
                </a:solidFill>
                <a:latin typeface="Calibri"/>
                <a:cs typeface="Calibri"/>
              </a:rPr>
              <a:t>and</a:t>
            </a:r>
            <a:r>
              <a:rPr dirty="0" sz="2600" spc="20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50" i="1">
                <a:solidFill>
                  <a:srgbClr val="B7B7B7"/>
                </a:solidFill>
                <a:latin typeface="Calibri"/>
                <a:cs typeface="Calibri"/>
              </a:rPr>
              <a:t>don’t</a:t>
            </a:r>
            <a:r>
              <a:rPr dirty="0" sz="2600" spc="20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break</a:t>
            </a:r>
            <a:r>
              <a:rPr dirty="0" sz="2600" spc="24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110" b="1" i="1">
                <a:solidFill>
                  <a:srgbClr val="B7B7B7"/>
                </a:solidFill>
                <a:latin typeface="Calibri"/>
                <a:cs typeface="Calibri"/>
              </a:rPr>
              <a:t>anything</a:t>
            </a:r>
            <a:r>
              <a:rPr dirty="0" sz="2600" spc="110" i="1">
                <a:solidFill>
                  <a:srgbClr val="B7B7B7"/>
                </a:solidFill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248220" y="2338143"/>
            <a:ext cx="6640830" cy="1877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1270">
              <a:lnSpc>
                <a:spcPct val="114999"/>
              </a:lnSpc>
              <a:spcBef>
                <a:spcPts val="100"/>
              </a:spcBef>
            </a:pP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If</a:t>
            </a:r>
            <a:r>
              <a:rPr dirty="0" sz="2600" spc="8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dirty="0" sz="2600" spc="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global</a:t>
            </a:r>
            <a:r>
              <a:rPr dirty="0" sz="2600" spc="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ﬁnancial</a:t>
            </a:r>
            <a:r>
              <a:rPr dirty="0" sz="2600" spc="90" i="1">
                <a:solidFill>
                  <a:srgbClr val="B7B7B7"/>
                </a:solidFill>
                <a:latin typeface="Calibri"/>
                <a:cs typeface="Calibri"/>
              </a:rPr>
              <a:t> system </a:t>
            </a:r>
            <a:r>
              <a:rPr dirty="0" sz="2600" spc="50" i="1">
                <a:solidFill>
                  <a:srgbClr val="B7B7B7"/>
                </a:solidFill>
                <a:latin typeface="Calibri"/>
                <a:cs typeface="Calibri"/>
              </a:rPr>
              <a:t>is</a:t>
            </a:r>
            <a:r>
              <a:rPr dirty="0" sz="2600" spc="8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to</a:t>
            </a:r>
            <a:r>
              <a:rPr dirty="0" sz="2600" spc="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125" i="1">
                <a:solidFill>
                  <a:srgbClr val="B7B7B7"/>
                </a:solidFill>
                <a:latin typeface="Calibri"/>
                <a:cs typeface="Calibri"/>
              </a:rPr>
              <a:t>be</a:t>
            </a:r>
            <a:r>
              <a:rPr dirty="0" sz="2600" spc="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built</a:t>
            </a:r>
            <a:r>
              <a:rPr dirty="0" sz="2600" spc="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75" i="1">
                <a:solidFill>
                  <a:srgbClr val="B7B7B7"/>
                </a:solidFill>
                <a:latin typeface="Calibri"/>
                <a:cs typeface="Calibri"/>
              </a:rPr>
              <a:t>on</a:t>
            </a:r>
            <a:r>
              <a:rPr dirty="0" sz="2600" spc="9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-50" i="1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dirty="0" sz="2600" spc="-5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decentralized</a:t>
            </a:r>
            <a:r>
              <a:rPr dirty="0" sz="2600" spc="29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monetary</a:t>
            </a:r>
            <a:r>
              <a:rPr dirty="0" sz="2600" spc="29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85" i="1">
                <a:solidFill>
                  <a:srgbClr val="B7B7B7"/>
                </a:solidFill>
                <a:latin typeface="Calibri"/>
                <a:cs typeface="Calibri"/>
              </a:rPr>
              <a:t>system,</a:t>
            </a:r>
            <a:r>
              <a:rPr dirty="0" sz="2600" spc="29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the</a:t>
            </a:r>
            <a:r>
              <a:rPr dirty="0" sz="2600" spc="29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-10" i="1">
                <a:solidFill>
                  <a:srgbClr val="B7B7B7"/>
                </a:solidFill>
                <a:latin typeface="Calibri"/>
                <a:cs typeface="Calibri"/>
              </a:rPr>
              <a:t>foundation </a:t>
            </a:r>
            <a:r>
              <a:rPr dirty="0" sz="2600" spc="60" i="1">
                <a:solidFill>
                  <a:srgbClr val="B7B7B7"/>
                </a:solidFill>
                <a:latin typeface="Calibri"/>
                <a:cs typeface="Calibri"/>
              </a:rPr>
              <a:t>must </a:t>
            </a:r>
            <a:r>
              <a:rPr dirty="0" sz="2600" spc="125" i="1">
                <a:solidFill>
                  <a:srgbClr val="B7B7B7"/>
                </a:solidFill>
                <a:latin typeface="Calibri"/>
                <a:cs typeface="Calibri"/>
              </a:rPr>
              <a:t>be</a:t>
            </a:r>
            <a:r>
              <a:rPr dirty="0" sz="2600" spc="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50" i="1">
                <a:solidFill>
                  <a:srgbClr val="B7B7B7"/>
                </a:solidFill>
                <a:latin typeface="Calibri"/>
                <a:cs typeface="Calibri"/>
              </a:rPr>
              <a:t>protected</a:t>
            </a:r>
            <a:r>
              <a:rPr dirty="0" sz="2600" spc="6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at</a:t>
            </a:r>
            <a:r>
              <a:rPr dirty="0" sz="2600" spc="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B7B7B7"/>
                </a:solidFill>
                <a:latin typeface="Calibri"/>
                <a:cs typeface="Calibri"/>
              </a:rPr>
              <a:t>all</a:t>
            </a:r>
            <a:r>
              <a:rPr dirty="0" sz="2600" spc="6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600" spc="-10" i="1">
                <a:solidFill>
                  <a:srgbClr val="B7B7B7"/>
                </a:solidFill>
                <a:latin typeface="Calibri"/>
                <a:cs typeface="Calibri"/>
              </a:rPr>
              <a:t>cost.”</a:t>
            </a:r>
            <a:endParaRPr sz="2600">
              <a:latin typeface="Calibri"/>
              <a:cs typeface="Calibri"/>
            </a:endParaRPr>
          </a:p>
          <a:p>
            <a:pPr algn="ctr" marL="6985">
              <a:lnSpc>
                <a:spcPct val="100000"/>
              </a:lnSpc>
              <a:spcBef>
                <a:spcPts val="459"/>
              </a:spcBef>
            </a:pPr>
            <a:r>
              <a:rPr dirty="0" sz="2800" spc="-965">
                <a:solidFill>
                  <a:srgbClr val="FF595E"/>
                </a:solidFill>
                <a:latin typeface="Calibri"/>
                <a:cs typeface="Calibri"/>
              </a:rPr>
              <a:t>—</a:t>
            </a:r>
            <a:r>
              <a:rPr dirty="0" sz="2800" spc="-434">
                <a:solidFill>
                  <a:srgbClr val="FF595E"/>
                </a:solidFill>
                <a:latin typeface="Calibri"/>
                <a:cs typeface="Calibri"/>
              </a:rPr>
              <a:t>PARKER</a:t>
            </a:r>
            <a:r>
              <a:rPr dirty="0" sz="2800" spc="-175">
                <a:solidFill>
                  <a:srgbClr val="FF595E"/>
                </a:solidFill>
                <a:latin typeface="Calibri"/>
                <a:cs typeface="Calibri"/>
              </a:rPr>
              <a:t> </a:t>
            </a:r>
            <a:r>
              <a:rPr dirty="0" sz="2800" spc="-405">
                <a:solidFill>
                  <a:srgbClr val="FF595E"/>
                </a:solidFill>
                <a:latin typeface="Calibri"/>
                <a:cs typeface="Calibri"/>
              </a:rPr>
              <a:t>LEWIS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255">
              <a:lnSpc>
                <a:spcPct val="100000"/>
              </a:lnSpc>
              <a:spcBef>
                <a:spcPts val="100"/>
              </a:spcBef>
            </a:pPr>
            <a:r>
              <a:rPr dirty="0" sz="7000" spc="-1460"/>
              <a:t>A</a:t>
            </a:r>
            <a:r>
              <a:rPr dirty="0" sz="7000" spc="-915"/>
              <a:t>T</a:t>
            </a:r>
            <a:r>
              <a:rPr dirty="0" sz="7000" spc="-1425"/>
              <a:t>T</a:t>
            </a:r>
            <a:r>
              <a:rPr dirty="0" sz="7000" spc="-1000"/>
              <a:t>A</a:t>
            </a:r>
            <a:r>
              <a:rPr dirty="0" sz="7000" spc="-985"/>
              <a:t>CK</a:t>
            </a:r>
            <a:r>
              <a:rPr dirty="0" sz="7000" spc="-415"/>
              <a:t> </a:t>
            </a:r>
            <a:r>
              <a:rPr dirty="0" sz="7000" spc="-1095"/>
              <a:t>SURFACE</a:t>
            </a:r>
            <a:endParaRPr sz="7000"/>
          </a:p>
        </p:txBody>
      </p:sp>
      <p:sp>
        <p:nvSpPr>
          <p:cNvPr id="5" name="object 5" descr=""/>
          <p:cNvSpPr txBox="1"/>
          <p:nvPr/>
        </p:nvSpPr>
        <p:spPr>
          <a:xfrm>
            <a:off x="3852350" y="2544843"/>
            <a:ext cx="3050540" cy="128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6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20" i="1">
                <a:solidFill>
                  <a:srgbClr val="FFFFFF"/>
                </a:solidFill>
                <a:latin typeface="Calibri"/>
                <a:cs typeface="Calibri"/>
              </a:rPr>
              <a:t>sum</a:t>
            </a:r>
            <a:r>
              <a:rPr dirty="0" sz="2400" spc="6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6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2400" spc="6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potential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vulnerabilities</a:t>
            </a:r>
            <a:r>
              <a:rPr dirty="0" sz="2400" spc="1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400" spc="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potential</a:t>
            </a:r>
            <a:r>
              <a:rPr dirty="0" sz="2400" spc="7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60" i="1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dirty="0" sz="2400" spc="7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points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050" y="2472550"/>
            <a:ext cx="1659499" cy="165949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413144" y="680292"/>
            <a:ext cx="9886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38000" y="755400"/>
            <a:ext cx="5868035" cy="3632835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wrap="square" lIns="0" tIns="7874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dirty="0" sz="1400">
                <a:solidFill>
                  <a:srgbClr val="FF595E"/>
                </a:solidFill>
                <a:latin typeface="Consolas"/>
                <a:cs typeface="Consolas"/>
              </a:rPr>
              <a:t>CAmount</a:t>
            </a:r>
            <a:r>
              <a:rPr dirty="0" sz="1400" spc="-75">
                <a:solidFill>
                  <a:srgbClr val="FF595E"/>
                </a:solidFill>
                <a:latin typeface="Consolas"/>
                <a:cs typeface="Consolas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Consolas"/>
                <a:cs typeface="Consolas"/>
              </a:rPr>
              <a:t>GetBlockSubsidy</a:t>
            </a:r>
            <a:r>
              <a:rPr dirty="0" sz="1400" spc="-10">
                <a:solidFill>
                  <a:srgbClr val="FF595E"/>
                </a:solidFill>
                <a:latin typeface="Consolas"/>
                <a:cs typeface="Consolas"/>
              </a:rPr>
              <a:t>(</a:t>
            </a:r>
            <a:r>
              <a:rPr dirty="0" sz="1400" spc="-10" b="1">
                <a:solidFill>
                  <a:srgbClr val="FF595E"/>
                </a:solidFill>
                <a:latin typeface="Consolas"/>
                <a:cs typeface="Consolas"/>
              </a:rPr>
              <a:t>int</a:t>
            </a:r>
            <a:r>
              <a:rPr dirty="0" sz="1400" spc="-80" b="1">
                <a:solidFill>
                  <a:srgbClr val="FF595E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595E"/>
                </a:solidFill>
                <a:latin typeface="Consolas"/>
                <a:cs typeface="Consolas"/>
              </a:rPr>
              <a:t>nHeight,</a:t>
            </a:r>
            <a:r>
              <a:rPr dirty="0" sz="1400" spc="-70">
                <a:solidFill>
                  <a:srgbClr val="FF595E"/>
                </a:solidFill>
                <a:latin typeface="Consolas"/>
                <a:cs typeface="Consolas"/>
              </a:rPr>
              <a:t> </a:t>
            </a:r>
            <a:r>
              <a:rPr dirty="0" sz="1400" spc="-10" b="1">
                <a:solidFill>
                  <a:srgbClr val="FF595E"/>
                </a:solidFill>
                <a:latin typeface="Consolas"/>
                <a:cs typeface="Consolas"/>
              </a:rPr>
              <a:t>const</a:t>
            </a:r>
            <a:endParaRPr sz="14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dirty="0" sz="1400" spc="-10">
                <a:solidFill>
                  <a:srgbClr val="FF595E"/>
                </a:solidFill>
                <a:latin typeface="Consolas"/>
                <a:cs typeface="Consolas"/>
              </a:rPr>
              <a:t>Consensus</a:t>
            </a:r>
            <a:r>
              <a:rPr dirty="0" sz="1400" spc="-10" b="1">
                <a:solidFill>
                  <a:srgbClr val="FF595E"/>
                </a:solidFill>
                <a:latin typeface="Consolas"/>
                <a:cs typeface="Consolas"/>
              </a:rPr>
              <a:t>::</a:t>
            </a:r>
            <a:r>
              <a:rPr dirty="0" sz="1400" spc="-10">
                <a:solidFill>
                  <a:srgbClr val="FF595E"/>
                </a:solidFill>
                <a:latin typeface="Consolas"/>
                <a:cs typeface="Consolas"/>
              </a:rPr>
              <a:t>Params</a:t>
            </a:r>
            <a:r>
              <a:rPr dirty="0" sz="1400" spc="-10" b="1">
                <a:solidFill>
                  <a:srgbClr val="FF595E"/>
                </a:solidFill>
                <a:latin typeface="Consolas"/>
                <a:cs typeface="Consolas"/>
              </a:rPr>
              <a:t>&amp;</a:t>
            </a:r>
            <a:r>
              <a:rPr dirty="0" sz="1400" spc="-30" b="1">
                <a:solidFill>
                  <a:srgbClr val="FF595E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595E"/>
                </a:solidFill>
                <a:latin typeface="Consolas"/>
                <a:cs typeface="Consolas"/>
              </a:rPr>
              <a:t>consensusParams)</a:t>
            </a:r>
            <a:endParaRPr sz="14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dirty="0" sz="1400" spc="-50">
                <a:solidFill>
                  <a:srgbClr val="FF595E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76250">
              <a:lnSpc>
                <a:spcPct val="100000"/>
              </a:lnSpc>
            </a:pPr>
            <a:r>
              <a:rPr dirty="0" sz="1400" b="1">
                <a:solidFill>
                  <a:srgbClr val="FF595E"/>
                </a:solidFill>
                <a:latin typeface="Consolas"/>
                <a:cs typeface="Consolas"/>
              </a:rPr>
              <a:t>int</a:t>
            </a:r>
            <a:r>
              <a:rPr dirty="0" sz="1400" spc="-65" b="1">
                <a:solidFill>
                  <a:srgbClr val="FF595E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595E"/>
                </a:solidFill>
                <a:latin typeface="Consolas"/>
                <a:cs typeface="Consolas"/>
              </a:rPr>
              <a:t>halvings</a:t>
            </a:r>
            <a:r>
              <a:rPr dirty="0" sz="1400" spc="-55">
                <a:solidFill>
                  <a:srgbClr val="FF595E"/>
                </a:solidFill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FF595E"/>
                </a:solidFill>
                <a:latin typeface="Consolas"/>
                <a:cs typeface="Consolas"/>
              </a:rPr>
              <a:t>=</a:t>
            </a:r>
            <a:r>
              <a:rPr dirty="0" sz="1400" spc="-60" b="1">
                <a:solidFill>
                  <a:srgbClr val="FF595E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595E"/>
                </a:solidFill>
                <a:latin typeface="Consolas"/>
                <a:cs typeface="Consolas"/>
              </a:rPr>
              <a:t>nHeight</a:t>
            </a:r>
            <a:r>
              <a:rPr dirty="0" sz="1400" spc="-55">
                <a:solidFill>
                  <a:srgbClr val="FF595E"/>
                </a:solidFill>
                <a:latin typeface="Consolas"/>
                <a:cs typeface="Consolas"/>
              </a:rPr>
              <a:t> </a:t>
            </a:r>
            <a:r>
              <a:rPr dirty="0" sz="1400" spc="-50" b="1">
                <a:solidFill>
                  <a:srgbClr val="FF595E"/>
                </a:solidFill>
                <a:latin typeface="Consolas"/>
                <a:cs typeface="Consolas"/>
              </a:rPr>
              <a:t>/</a:t>
            </a:r>
            <a:endParaRPr sz="14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dirty="0" sz="1400" spc="-10">
                <a:solidFill>
                  <a:srgbClr val="FF595E"/>
                </a:solidFill>
                <a:latin typeface="Consolas"/>
                <a:cs typeface="Consolas"/>
              </a:rPr>
              <a:t>consensusParams.nSubsidyHalvingInterval;</a:t>
            </a:r>
            <a:endParaRPr sz="1400">
              <a:latin typeface="Consolas"/>
              <a:cs typeface="Consolas"/>
            </a:endParaRPr>
          </a:p>
          <a:p>
            <a:pPr marL="85725" marR="600710" indent="390525">
              <a:lnSpc>
                <a:spcPct val="100000"/>
              </a:lnSpc>
            </a:pP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//</a:t>
            </a:r>
            <a:r>
              <a:rPr dirty="0" sz="1400" spc="-55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Force</a:t>
            </a:r>
            <a:r>
              <a:rPr dirty="0" sz="1400" spc="-55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block</a:t>
            </a:r>
            <a:r>
              <a:rPr dirty="0" sz="1400" spc="-55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reward</a:t>
            </a:r>
            <a:r>
              <a:rPr dirty="0" sz="1400" spc="-55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to</a:t>
            </a:r>
            <a:r>
              <a:rPr dirty="0" sz="1400" spc="-50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zero</a:t>
            </a:r>
            <a:r>
              <a:rPr dirty="0" sz="1400" spc="-55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when</a:t>
            </a:r>
            <a:r>
              <a:rPr dirty="0" sz="1400" spc="-55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right</a:t>
            </a:r>
            <a:r>
              <a:rPr dirty="0" sz="1400" spc="-55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shift</a:t>
            </a:r>
            <a:r>
              <a:rPr dirty="0" sz="1400" spc="-50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spc="-25" i="1">
                <a:solidFill>
                  <a:srgbClr val="B7B7B7"/>
                </a:solidFill>
                <a:latin typeface="Consolas"/>
                <a:cs typeface="Consolas"/>
              </a:rPr>
              <a:t>is</a:t>
            </a:r>
            <a:r>
              <a:rPr dirty="0" sz="1400" spc="-25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spc="-10" i="1">
                <a:solidFill>
                  <a:srgbClr val="B7B7B7"/>
                </a:solidFill>
                <a:latin typeface="Consolas"/>
                <a:cs typeface="Consolas"/>
              </a:rPr>
              <a:t>undefined.</a:t>
            </a:r>
            <a:endParaRPr sz="1400">
              <a:latin typeface="Consolas"/>
              <a:cs typeface="Consolas"/>
            </a:endParaRPr>
          </a:p>
          <a:p>
            <a:pPr marL="476250">
              <a:lnSpc>
                <a:spcPct val="100000"/>
              </a:lnSpc>
            </a:pPr>
            <a:r>
              <a:rPr dirty="0" sz="1400" b="1">
                <a:solidFill>
                  <a:srgbClr val="FF595E"/>
                </a:solidFill>
                <a:latin typeface="Consolas"/>
                <a:cs typeface="Consolas"/>
              </a:rPr>
              <a:t>if</a:t>
            </a:r>
            <a:r>
              <a:rPr dirty="0" sz="1400" spc="-55" b="1">
                <a:solidFill>
                  <a:srgbClr val="FF595E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595E"/>
                </a:solidFill>
                <a:latin typeface="Consolas"/>
                <a:cs typeface="Consolas"/>
              </a:rPr>
              <a:t>(halvings</a:t>
            </a:r>
            <a:r>
              <a:rPr dirty="0" sz="1400" spc="-50">
                <a:solidFill>
                  <a:srgbClr val="FF595E"/>
                </a:solidFill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FF595E"/>
                </a:solidFill>
                <a:latin typeface="Consolas"/>
                <a:cs typeface="Consolas"/>
              </a:rPr>
              <a:t>&gt;=</a:t>
            </a:r>
            <a:r>
              <a:rPr dirty="0" sz="1400" spc="-55" b="1">
                <a:solidFill>
                  <a:srgbClr val="FF595E"/>
                </a:solidFill>
                <a:latin typeface="Consolas"/>
                <a:cs typeface="Consola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onsolas"/>
                <a:cs typeface="Consolas"/>
              </a:rPr>
              <a:t>64</a:t>
            </a:r>
            <a:r>
              <a:rPr dirty="0" sz="1400" spc="-25">
                <a:solidFill>
                  <a:srgbClr val="FF595E"/>
                </a:solidFill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marL="866775">
              <a:lnSpc>
                <a:spcPct val="100000"/>
              </a:lnSpc>
            </a:pPr>
            <a:r>
              <a:rPr dirty="0" sz="1400" b="1">
                <a:solidFill>
                  <a:srgbClr val="FF595E"/>
                </a:solidFill>
                <a:latin typeface="Consolas"/>
                <a:cs typeface="Consolas"/>
              </a:rPr>
              <a:t>return</a:t>
            </a:r>
            <a:r>
              <a:rPr dirty="0" sz="1400" spc="-75" b="1">
                <a:solidFill>
                  <a:srgbClr val="FF595E"/>
                </a:solidFill>
                <a:latin typeface="Consolas"/>
                <a:cs typeface="Consola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dirty="0" sz="1400" spc="-25">
                <a:solidFill>
                  <a:srgbClr val="FF595E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Consolas"/>
              <a:cs typeface="Consolas"/>
            </a:endParaRPr>
          </a:p>
          <a:p>
            <a:pPr marL="47561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F595E"/>
                </a:solidFill>
                <a:latin typeface="Consolas"/>
                <a:cs typeface="Consolas"/>
              </a:rPr>
              <a:t>CAmount</a:t>
            </a:r>
            <a:r>
              <a:rPr dirty="0" sz="1400" spc="-50">
                <a:solidFill>
                  <a:srgbClr val="FF595E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595E"/>
                </a:solidFill>
                <a:latin typeface="Consolas"/>
                <a:cs typeface="Consolas"/>
              </a:rPr>
              <a:t>nSubsidy</a:t>
            </a:r>
            <a:r>
              <a:rPr dirty="0" sz="1400" spc="-35">
                <a:solidFill>
                  <a:srgbClr val="FF595E"/>
                </a:solidFill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FF595E"/>
                </a:solidFill>
                <a:latin typeface="Consolas"/>
                <a:cs typeface="Consolas"/>
              </a:rPr>
              <a:t>=</a:t>
            </a:r>
            <a:r>
              <a:rPr dirty="0" sz="1400" spc="-50" b="1">
                <a:solidFill>
                  <a:srgbClr val="FF595E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50</a:t>
            </a:r>
            <a:r>
              <a:rPr dirty="0" sz="1400" spc="-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FF595E"/>
                </a:solidFill>
                <a:latin typeface="Consolas"/>
                <a:cs typeface="Consolas"/>
              </a:rPr>
              <a:t>*</a:t>
            </a:r>
            <a:r>
              <a:rPr dirty="0" sz="1400" spc="-50" b="1">
                <a:solidFill>
                  <a:srgbClr val="FF595E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595E"/>
                </a:solidFill>
                <a:latin typeface="Consolas"/>
                <a:cs typeface="Consolas"/>
              </a:rPr>
              <a:t>COIN;</a:t>
            </a:r>
            <a:endParaRPr sz="1400">
              <a:latin typeface="Consolas"/>
              <a:cs typeface="Consolas"/>
            </a:endParaRPr>
          </a:p>
          <a:p>
            <a:pPr marL="85725" marR="307975" indent="390525">
              <a:lnSpc>
                <a:spcPct val="100000"/>
              </a:lnSpc>
            </a:pP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//</a:t>
            </a:r>
            <a:r>
              <a:rPr dirty="0" sz="1400" spc="-55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Subsidy</a:t>
            </a:r>
            <a:r>
              <a:rPr dirty="0" sz="1400" spc="-55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is</a:t>
            </a:r>
            <a:r>
              <a:rPr dirty="0" sz="1400" spc="-55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cut</a:t>
            </a:r>
            <a:r>
              <a:rPr dirty="0" sz="1400" spc="-55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in</a:t>
            </a:r>
            <a:r>
              <a:rPr dirty="0" sz="1400" spc="-50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half</a:t>
            </a:r>
            <a:r>
              <a:rPr dirty="0" sz="1400" spc="-55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every</a:t>
            </a:r>
            <a:r>
              <a:rPr dirty="0" sz="1400" spc="-55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210,000</a:t>
            </a:r>
            <a:r>
              <a:rPr dirty="0" sz="1400" spc="-55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blocks</a:t>
            </a:r>
            <a:r>
              <a:rPr dirty="0" sz="1400" spc="-50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spc="-10" i="1">
                <a:solidFill>
                  <a:srgbClr val="B7B7B7"/>
                </a:solidFill>
                <a:latin typeface="Consolas"/>
                <a:cs typeface="Consolas"/>
              </a:rPr>
              <a:t>which</a:t>
            </a:r>
            <a:r>
              <a:rPr dirty="0" sz="1400" spc="-10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will</a:t>
            </a:r>
            <a:r>
              <a:rPr dirty="0" sz="1400" spc="-75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occur</a:t>
            </a:r>
            <a:r>
              <a:rPr dirty="0" sz="1400" spc="-70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approximately</a:t>
            </a:r>
            <a:r>
              <a:rPr dirty="0" sz="1400" spc="-70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every</a:t>
            </a:r>
            <a:r>
              <a:rPr dirty="0" sz="1400" spc="-75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B7B7B7"/>
                </a:solidFill>
                <a:latin typeface="Consolas"/>
                <a:cs typeface="Consolas"/>
              </a:rPr>
              <a:t>4</a:t>
            </a:r>
            <a:r>
              <a:rPr dirty="0" sz="1400" spc="-70" i="1">
                <a:solidFill>
                  <a:srgbClr val="B7B7B7"/>
                </a:solidFill>
                <a:latin typeface="Consolas"/>
                <a:cs typeface="Consolas"/>
              </a:rPr>
              <a:t> </a:t>
            </a:r>
            <a:r>
              <a:rPr dirty="0" sz="1400" spc="-10" i="1">
                <a:solidFill>
                  <a:srgbClr val="B7B7B7"/>
                </a:solidFill>
                <a:latin typeface="Consolas"/>
                <a:cs typeface="Consolas"/>
              </a:rPr>
              <a:t>years.</a:t>
            </a:r>
            <a:endParaRPr sz="1400">
              <a:latin typeface="Consolas"/>
              <a:cs typeface="Consolas"/>
            </a:endParaRPr>
          </a:p>
          <a:p>
            <a:pPr marL="475615">
              <a:lnSpc>
                <a:spcPct val="100000"/>
              </a:lnSpc>
            </a:pPr>
            <a:r>
              <a:rPr dirty="0" sz="1400">
                <a:solidFill>
                  <a:srgbClr val="FF595E"/>
                </a:solidFill>
                <a:latin typeface="Consolas"/>
                <a:cs typeface="Consolas"/>
              </a:rPr>
              <a:t>nSubsidy</a:t>
            </a:r>
            <a:r>
              <a:rPr dirty="0" sz="1400" spc="-65">
                <a:solidFill>
                  <a:srgbClr val="FF595E"/>
                </a:solidFill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FF595E"/>
                </a:solidFill>
                <a:latin typeface="Consolas"/>
                <a:cs typeface="Consolas"/>
              </a:rPr>
              <a:t>&gt;&gt;=</a:t>
            </a:r>
            <a:r>
              <a:rPr dirty="0" sz="1400" spc="-70" b="1">
                <a:solidFill>
                  <a:srgbClr val="FF595E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595E"/>
                </a:solidFill>
                <a:latin typeface="Consolas"/>
                <a:cs typeface="Consolas"/>
              </a:rPr>
              <a:t>halvings;</a:t>
            </a:r>
            <a:endParaRPr sz="1400">
              <a:latin typeface="Consolas"/>
              <a:cs typeface="Consolas"/>
            </a:endParaRPr>
          </a:p>
          <a:p>
            <a:pPr marL="476250">
              <a:lnSpc>
                <a:spcPct val="100000"/>
              </a:lnSpc>
            </a:pPr>
            <a:r>
              <a:rPr dirty="0" sz="1400" b="1">
                <a:solidFill>
                  <a:srgbClr val="FF595E"/>
                </a:solidFill>
                <a:latin typeface="Consolas"/>
                <a:cs typeface="Consolas"/>
              </a:rPr>
              <a:t>return</a:t>
            </a:r>
            <a:r>
              <a:rPr dirty="0" sz="1400" spc="-75" b="1">
                <a:solidFill>
                  <a:srgbClr val="FF595E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595E"/>
                </a:solidFill>
                <a:latin typeface="Consolas"/>
                <a:cs typeface="Consolas"/>
              </a:rPr>
              <a:t>nSubsidy;</a:t>
            </a:r>
            <a:endParaRPr sz="14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dirty="0" sz="1400" spc="-50">
                <a:solidFill>
                  <a:srgbClr val="FF595E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3435" y="1536887"/>
            <a:ext cx="6887209" cy="19481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5080">
              <a:lnSpc>
                <a:spcPct val="114999"/>
              </a:lnSpc>
              <a:spcBef>
                <a:spcPts val="100"/>
              </a:spcBef>
            </a:pPr>
            <a:r>
              <a:rPr dirty="0" sz="2700" spc="55" i="1">
                <a:solidFill>
                  <a:srgbClr val="B7B7B7"/>
                </a:solidFill>
                <a:latin typeface="Calibri"/>
                <a:cs typeface="Calibri"/>
              </a:rPr>
              <a:t>“Being</a:t>
            </a:r>
            <a:r>
              <a:rPr dirty="0" sz="2700" spc="14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105" i="1">
                <a:solidFill>
                  <a:srgbClr val="B7B7B7"/>
                </a:solidFill>
                <a:latin typeface="Calibri"/>
                <a:cs typeface="Calibri"/>
              </a:rPr>
              <a:t>open</a:t>
            </a:r>
            <a:r>
              <a:rPr dirty="0" sz="2700" spc="14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110" i="1">
                <a:solidFill>
                  <a:srgbClr val="B7B7B7"/>
                </a:solidFill>
                <a:latin typeface="Calibri"/>
                <a:cs typeface="Calibri"/>
              </a:rPr>
              <a:t>source</a:t>
            </a:r>
            <a:r>
              <a:rPr dirty="0" sz="2700" spc="15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95" i="1">
                <a:solidFill>
                  <a:srgbClr val="B7B7B7"/>
                </a:solidFill>
                <a:latin typeface="Calibri"/>
                <a:cs typeface="Calibri"/>
              </a:rPr>
              <a:t>means</a:t>
            </a:r>
            <a:r>
              <a:rPr dirty="0" sz="2700" spc="14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60" i="1">
                <a:solidFill>
                  <a:srgbClr val="B7B7B7"/>
                </a:solidFill>
                <a:latin typeface="Calibri"/>
                <a:cs typeface="Calibri"/>
              </a:rPr>
              <a:t>anyone</a:t>
            </a:r>
            <a:r>
              <a:rPr dirty="0" sz="2700" spc="14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85" i="1">
                <a:solidFill>
                  <a:srgbClr val="B7B7B7"/>
                </a:solidFill>
                <a:latin typeface="Calibri"/>
                <a:cs typeface="Calibri"/>
              </a:rPr>
              <a:t>can</a:t>
            </a:r>
            <a:r>
              <a:rPr dirty="0" sz="2700" spc="8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independently</a:t>
            </a:r>
            <a:r>
              <a:rPr dirty="0" sz="2700" spc="17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review</a:t>
            </a:r>
            <a:r>
              <a:rPr dirty="0" sz="2700" spc="1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the</a:t>
            </a:r>
            <a:r>
              <a:rPr dirty="0" sz="2700" spc="1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135" i="1">
                <a:solidFill>
                  <a:srgbClr val="B7B7B7"/>
                </a:solidFill>
                <a:latin typeface="Calibri"/>
                <a:cs typeface="Calibri"/>
              </a:rPr>
              <a:t>code.</a:t>
            </a:r>
            <a:r>
              <a:rPr dirty="0" sz="2700" spc="1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If</a:t>
            </a:r>
            <a:r>
              <a:rPr dirty="0" sz="2700" spc="17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it</a:t>
            </a:r>
            <a:r>
              <a:rPr dirty="0" sz="2700" spc="17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95" i="1">
                <a:solidFill>
                  <a:srgbClr val="B7B7B7"/>
                </a:solidFill>
                <a:latin typeface="Calibri"/>
                <a:cs typeface="Calibri"/>
              </a:rPr>
              <a:t>was</a:t>
            </a:r>
            <a:r>
              <a:rPr dirty="0" sz="2700" spc="17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110" i="1">
                <a:solidFill>
                  <a:srgbClr val="B7B7B7"/>
                </a:solidFill>
                <a:latin typeface="Calibri"/>
                <a:cs typeface="Calibri"/>
              </a:rPr>
              <a:t>closed </a:t>
            </a:r>
            <a:r>
              <a:rPr dirty="0" sz="2700" spc="105" i="1">
                <a:solidFill>
                  <a:srgbClr val="B7B7B7"/>
                </a:solidFill>
                <a:latin typeface="Calibri"/>
                <a:cs typeface="Calibri"/>
              </a:rPr>
              <a:t>source,</a:t>
            </a:r>
            <a:r>
              <a:rPr dirty="0" sz="2700" spc="114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100" i="1">
                <a:solidFill>
                  <a:srgbClr val="B7B7B7"/>
                </a:solidFill>
                <a:latin typeface="Calibri"/>
                <a:cs typeface="Calibri"/>
              </a:rPr>
              <a:t>nobody</a:t>
            </a:r>
            <a:r>
              <a:rPr dirty="0" sz="2700" spc="114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90" i="1">
                <a:solidFill>
                  <a:srgbClr val="B7B7B7"/>
                </a:solidFill>
                <a:latin typeface="Calibri"/>
                <a:cs typeface="Calibri"/>
              </a:rPr>
              <a:t>could</a:t>
            </a:r>
            <a:r>
              <a:rPr dirty="0" sz="2700" spc="11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verify</a:t>
            </a:r>
            <a:r>
              <a:rPr dirty="0" sz="2700" spc="114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i="1">
                <a:solidFill>
                  <a:srgbClr val="B7B7B7"/>
                </a:solidFill>
                <a:latin typeface="Calibri"/>
                <a:cs typeface="Calibri"/>
              </a:rPr>
              <a:t>the</a:t>
            </a:r>
            <a:r>
              <a:rPr dirty="0" sz="2700" spc="114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700" spc="-10" i="1">
                <a:solidFill>
                  <a:srgbClr val="B7B7B7"/>
                </a:solidFill>
                <a:latin typeface="Calibri"/>
                <a:cs typeface="Calibri"/>
              </a:rPr>
              <a:t>security.”</a:t>
            </a:r>
            <a:endParaRPr sz="2700">
              <a:latin typeface="Calibri"/>
              <a:cs typeface="Calibri"/>
            </a:endParaRPr>
          </a:p>
          <a:p>
            <a:pPr algn="ctr" marL="12065">
              <a:lnSpc>
                <a:spcPct val="100000"/>
              </a:lnSpc>
              <a:spcBef>
                <a:spcPts val="475"/>
              </a:spcBef>
            </a:pPr>
            <a:r>
              <a:rPr dirty="0" sz="2900" spc="-975">
                <a:solidFill>
                  <a:srgbClr val="FF595E"/>
                </a:solidFill>
              </a:rPr>
              <a:t>—</a:t>
            </a:r>
            <a:r>
              <a:rPr dirty="0" sz="2900" spc="-480">
                <a:solidFill>
                  <a:srgbClr val="FF595E"/>
                </a:solidFill>
              </a:rPr>
              <a:t>SATOSHI</a:t>
            </a:r>
            <a:r>
              <a:rPr dirty="0" sz="2900" spc="-170">
                <a:solidFill>
                  <a:srgbClr val="FF595E"/>
                </a:solidFill>
              </a:rPr>
              <a:t> </a:t>
            </a:r>
            <a:r>
              <a:rPr dirty="0" sz="2900" spc="-615">
                <a:solidFill>
                  <a:srgbClr val="FF595E"/>
                </a:solidFill>
              </a:rPr>
              <a:t>NAKAMOTO</a:t>
            </a:r>
            <a:endParaRPr sz="29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255">
              <a:lnSpc>
                <a:spcPct val="100000"/>
              </a:lnSpc>
              <a:spcBef>
                <a:spcPts val="100"/>
              </a:spcBef>
            </a:pPr>
            <a:r>
              <a:rPr dirty="0" sz="7000" spc="-840"/>
              <a:t>C</a:t>
            </a:r>
            <a:r>
              <a:rPr dirty="0" sz="7000" spc="-1315"/>
              <a:t>A</a:t>
            </a:r>
            <a:r>
              <a:rPr dirty="0" sz="7000" spc="-1280"/>
              <a:t>T</a:t>
            </a:r>
            <a:r>
              <a:rPr dirty="0" sz="7000" spc="-840"/>
              <a:t>A</a:t>
            </a:r>
            <a:r>
              <a:rPr dirty="0" sz="7000" spc="-1595"/>
              <a:t>L</a:t>
            </a:r>
            <a:r>
              <a:rPr dirty="0" sz="7000" spc="-975"/>
              <a:t>Y</a:t>
            </a:r>
            <a:r>
              <a:rPr dirty="0" sz="7000" spc="-840"/>
              <a:t>STS</a:t>
            </a:r>
            <a:endParaRPr sz="7000"/>
          </a:p>
        </p:txBody>
      </p:sp>
      <p:sp>
        <p:nvSpPr>
          <p:cNvPr id="5" name="object 5" descr=""/>
          <p:cNvSpPr txBox="1"/>
          <p:nvPr/>
        </p:nvSpPr>
        <p:spPr>
          <a:xfrm>
            <a:off x="3890875" y="2737469"/>
            <a:ext cx="3145155" cy="866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65" i="1">
                <a:solidFill>
                  <a:srgbClr val="FFFFFF"/>
                </a:solidFill>
                <a:latin typeface="Calibri"/>
                <a:cs typeface="Calibri"/>
              </a:rPr>
              <a:t>Kick-starts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1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reaction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isn’t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itself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reactant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083337" y="2365574"/>
            <a:ext cx="1598930" cy="1776095"/>
            <a:chOff x="1083337" y="2365574"/>
            <a:chExt cx="1598930" cy="1776095"/>
          </a:xfrm>
        </p:grpSpPr>
        <p:sp>
          <p:nvSpPr>
            <p:cNvPr id="8" name="object 8" descr=""/>
            <p:cNvSpPr/>
            <p:nvPr/>
          </p:nvSpPr>
          <p:spPr>
            <a:xfrm>
              <a:off x="1088099" y="3015701"/>
              <a:ext cx="1589405" cy="1121410"/>
            </a:xfrm>
            <a:custGeom>
              <a:avLst/>
              <a:gdLst/>
              <a:ahLst/>
              <a:cxnLst/>
              <a:rect l="l" t="t" r="r" b="b"/>
              <a:pathLst>
                <a:path w="1589405" h="1121410">
                  <a:moveTo>
                    <a:pt x="1589399" y="1120799"/>
                  </a:moveTo>
                  <a:lnTo>
                    <a:pt x="0" y="1120799"/>
                  </a:lnTo>
                  <a:lnTo>
                    <a:pt x="458395" y="0"/>
                  </a:lnTo>
                  <a:lnTo>
                    <a:pt x="1131004" y="0"/>
                  </a:lnTo>
                  <a:lnTo>
                    <a:pt x="1589399" y="1120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88099" y="3015701"/>
              <a:ext cx="1589405" cy="1121410"/>
            </a:xfrm>
            <a:custGeom>
              <a:avLst/>
              <a:gdLst/>
              <a:ahLst/>
              <a:cxnLst/>
              <a:rect l="l" t="t" r="r" b="b"/>
              <a:pathLst>
                <a:path w="1589405" h="1121410">
                  <a:moveTo>
                    <a:pt x="0" y="1120799"/>
                  </a:moveTo>
                  <a:lnTo>
                    <a:pt x="458395" y="0"/>
                  </a:lnTo>
                  <a:lnTo>
                    <a:pt x="1131004" y="0"/>
                  </a:lnTo>
                  <a:lnTo>
                    <a:pt x="1589399" y="1120799"/>
                  </a:lnTo>
                  <a:lnTo>
                    <a:pt x="0" y="11207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78673" y="2457030"/>
              <a:ext cx="808355" cy="748030"/>
            </a:xfrm>
            <a:custGeom>
              <a:avLst/>
              <a:gdLst/>
              <a:ahLst/>
              <a:cxnLst/>
              <a:rect l="l" t="t" r="r" b="b"/>
              <a:pathLst>
                <a:path w="808355" h="748030">
                  <a:moveTo>
                    <a:pt x="807897" y="0"/>
                  </a:moveTo>
                  <a:lnTo>
                    <a:pt x="0" y="0"/>
                  </a:lnTo>
                  <a:lnTo>
                    <a:pt x="0" y="116103"/>
                  </a:lnTo>
                  <a:lnTo>
                    <a:pt x="77635" y="116103"/>
                  </a:lnTo>
                  <a:lnTo>
                    <a:pt x="77635" y="747737"/>
                  </a:lnTo>
                  <a:lnTo>
                    <a:pt x="730732" y="747737"/>
                  </a:lnTo>
                  <a:lnTo>
                    <a:pt x="730732" y="116103"/>
                  </a:lnTo>
                  <a:lnTo>
                    <a:pt x="807897" y="116103"/>
                  </a:lnTo>
                  <a:lnTo>
                    <a:pt x="80789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4141" y="3665816"/>
              <a:ext cx="1056899" cy="31139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2497" y="3284448"/>
              <a:ext cx="229799" cy="20759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5334" y="2903103"/>
              <a:ext cx="229799" cy="20759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5508" y="2365574"/>
              <a:ext cx="229799" cy="20759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6913" y="3622565"/>
              <a:ext cx="229799" cy="207599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7413144" y="680292"/>
            <a:ext cx="9886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255">
              <a:lnSpc>
                <a:spcPct val="100000"/>
              </a:lnSpc>
              <a:spcBef>
                <a:spcPts val="100"/>
              </a:spcBef>
            </a:pPr>
            <a:r>
              <a:rPr dirty="0" sz="7000" spc="-1019"/>
              <a:t>FRICTION</a:t>
            </a:r>
            <a:endParaRPr sz="7000"/>
          </a:p>
        </p:txBody>
      </p:sp>
      <p:sp>
        <p:nvSpPr>
          <p:cNvPr id="5" name="object 5" descr=""/>
          <p:cNvSpPr txBox="1"/>
          <p:nvPr/>
        </p:nvSpPr>
        <p:spPr>
          <a:xfrm>
            <a:off x="3890875" y="2432669"/>
            <a:ext cx="3265170" cy="128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110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force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opposes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relative</a:t>
            </a:r>
            <a:r>
              <a:rPr dirty="0" sz="2400" spc="2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movement</a:t>
            </a:r>
            <a:r>
              <a:rPr dirty="0" sz="2400" spc="229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something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175" y="2099799"/>
            <a:ext cx="2130299" cy="2405025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413144" y="680292"/>
            <a:ext cx="9886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32765" y="4757479"/>
            <a:ext cx="35909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B7B7B7"/>
                </a:solidFill>
                <a:latin typeface="Calibri"/>
                <a:cs typeface="Calibri"/>
              </a:rPr>
              <a:t>source:</a:t>
            </a:r>
            <a:r>
              <a:rPr dirty="0" sz="1200" spc="145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B7B7B7"/>
                </a:solidFill>
                <a:latin typeface="Calibri"/>
                <a:cs typeface="Calibri"/>
              </a:rPr>
              <a:t>‘The</a:t>
            </a:r>
            <a:r>
              <a:rPr dirty="0" sz="12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B7B7B7"/>
                </a:solidFill>
                <a:latin typeface="Calibri"/>
                <a:cs typeface="Calibri"/>
              </a:rPr>
              <a:t>Bullish</a:t>
            </a:r>
            <a:r>
              <a:rPr dirty="0" sz="1200" spc="14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90" i="1">
                <a:solidFill>
                  <a:srgbClr val="B7B7B7"/>
                </a:solidFill>
                <a:latin typeface="Calibri"/>
                <a:cs typeface="Calibri"/>
              </a:rPr>
              <a:t>Case</a:t>
            </a:r>
            <a:r>
              <a:rPr dirty="0" sz="1200" spc="14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B7B7B7"/>
                </a:solidFill>
                <a:latin typeface="Calibri"/>
                <a:cs typeface="Calibri"/>
              </a:rPr>
              <a:t>for</a:t>
            </a:r>
            <a:r>
              <a:rPr dirty="0" sz="1200" spc="14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B7B7B7"/>
                </a:solidFill>
                <a:latin typeface="Calibri"/>
                <a:cs typeface="Calibri"/>
              </a:rPr>
              <a:t>Bitcoin’</a:t>
            </a:r>
            <a:r>
              <a:rPr dirty="0" sz="1200" spc="1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B7B7B7"/>
                </a:solidFill>
                <a:latin typeface="Calibri"/>
                <a:cs typeface="Calibri"/>
              </a:rPr>
              <a:t>by</a:t>
            </a:r>
            <a:r>
              <a:rPr dirty="0" sz="1200" spc="14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B7B7B7"/>
                </a:solidFill>
                <a:latin typeface="Calibri"/>
                <a:cs typeface="Calibri"/>
              </a:rPr>
              <a:t>Vijay</a:t>
            </a:r>
            <a:r>
              <a:rPr dirty="0" sz="1200" spc="14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B7B7B7"/>
                </a:solidFill>
                <a:latin typeface="Calibri"/>
                <a:cs typeface="Calibri"/>
              </a:rPr>
              <a:t>Boyapati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598175" y="174600"/>
            <a:ext cx="5948045" cy="4404995"/>
            <a:chOff x="1598175" y="174600"/>
            <a:chExt cx="5948045" cy="440499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700" y="184125"/>
              <a:ext cx="5928594" cy="438575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602937" y="179362"/>
              <a:ext cx="5938520" cy="4395470"/>
            </a:xfrm>
            <a:custGeom>
              <a:avLst/>
              <a:gdLst/>
              <a:ahLst/>
              <a:cxnLst/>
              <a:rect l="l" t="t" r="r" b="b"/>
              <a:pathLst>
                <a:path w="5938520" h="4395470">
                  <a:moveTo>
                    <a:pt x="0" y="0"/>
                  </a:moveTo>
                  <a:lnTo>
                    <a:pt x="5938119" y="0"/>
                  </a:lnTo>
                  <a:lnTo>
                    <a:pt x="5938119" y="4395275"/>
                  </a:lnTo>
                  <a:lnTo>
                    <a:pt x="0" y="439527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7375" y="116450"/>
            <a:ext cx="5609245" cy="48386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999299" y="1797599"/>
            <a:ext cx="7145655" cy="1548765"/>
          </a:xfrm>
          <a:custGeom>
            <a:avLst/>
            <a:gdLst/>
            <a:ahLst/>
            <a:cxnLst/>
            <a:rect l="l" t="t" r="r" b="b"/>
            <a:pathLst>
              <a:path w="7145655" h="1548764">
                <a:moveTo>
                  <a:pt x="0" y="0"/>
                </a:moveTo>
                <a:lnTo>
                  <a:pt x="7145399" y="0"/>
                </a:lnTo>
                <a:lnTo>
                  <a:pt x="7145399" y="1548299"/>
                </a:lnTo>
                <a:lnTo>
                  <a:pt x="0" y="1548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67459" y="1821857"/>
            <a:ext cx="6611620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260">
                <a:solidFill>
                  <a:srgbClr val="000000"/>
                </a:solidFill>
                <a:latin typeface="Palatino Linotype"/>
                <a:cs typeface="Palatino Linotype"/>
              </a:rPr>
              <a:t>Psychology</a:t>
            </a:r>
            <a:endParaRPr sz="9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015"/>
              <a:t>PRISONER’S</a:t>
            </a:r>
            <a:r>
              <a:rPr dirty="0" spc="-475"/>
              <a:t> </a:t>
            </a:r>
            <a:r>
              <a:rPr dirty="0" spc="-1405"/>
              <a:t>DILEMMA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890875" y="2391593"/>
            <a:ext cx="3474720" cy="170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70" i="1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2400" spc="16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math</a:t>
            </a:r>
            <a:r>
              <a:rPr dirty="0" sz="2400" spc="17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16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determine</a:t>
            </a:r>
            <a:r>
              <a:rPr dirty="0" sz="2400" spc="17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35" i="1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2400" spc="-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it’s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better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cooperate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dirty="0" sz="2400" spc="85" i="1">
                <a:solidFill>
                  <a:srgbClr val="FFFFFF"/>
                </a:solidFill>
                <a:latin typeface="Calibri"/>
                <a:cs typeface="Calibri"/>
              </a:rPr>
              <a:t>compete</a:t>
            </a: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multiplayer </a:t>
            </a:r>
            <a:r>
              <a:rPr dirty="0" sz="2400" spc="85" i="1">
                <a:solidFill>
                  <a:srgbClr val="FFFFFF"/>
                </a:solidFill>
                <a:latin typeface="Calibri"/>
                <a:cs typeface="Calibri"/>
              </a:rPr>
              <a:t>games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27437" y="1956362"/>
            <a:ext cx="2710815" cy="2687320"/>
            <a:chOff x="527437" y="1956362"/>
            <a:chExt cx="2710815" cy="2687320"/>
          </a:xfrm>
        </p:grpSpPr>
        <p:sp>
          <p:nvSpPr>
            <p:cNvPr id="7" name="object 7" descr=""/>
            <p:cNvSpPr/>
            <p:nvPr/>
          </p:nvSpPr>
          <p:spPr>
            <a:xfrm>
              <a:off x="532199" y="1961125"/>
              <a:ext cx="2701290" cy="2677795"/>
            </a:xfrm>
            <a:custGeom>
              <a:avLst/>
              <a:gdLst/>
              <a:ahLst/>
              <a:cxnLst/>
              <a:rect l="l" t="t" r="r" b="b"/>
              <a:pathLst>
                <a:path w="2701290" h="2677795">
                  <a:moveTo>
                    <a:pt x="0" y="0"/>
                  </a:moveTo>
                  <a:lnTo>
                    <a:pt x="2701199" y="0"/>
                  </a:lnTo>
                  <a:lnTo>
                    <a:pt x="2701199" y="2677499"/>
                  </a:lnTo>
                  <a:lnTo>
                    <a:pt x="0" y="267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63925" y="2497673"/>
              <a:ext cx="1795145" cy="782955"/>
            </a:xfrm>
            <a:custGeom>
              <a:avLst/>
              <a:gdLst/>
              <a:ahLst/>
              <a:cxnLst/>
              <a:rect l="l" t="t" r="r" b="b"/>
              <a:pathLst>
                <a:path w="1795145" h="782954">
                  <a:moveTo>
                    <a:pt x="940224" y="0"/>
                  </a:moveTo>
                  <a:lnTo>
                    <a:pt x="1794924" y="0"/>
                  </a:lnTo>
                  <a:lnTo>
                    <a:pt x="1794924" y="782699"/>
                  </a:lnTo>
                  <a:lnTo>
                    <a:pt x="940224" y="782699"/>
                  </a:lnTo>
                  <a:lnTo>
                    <a:pt x="940224" y="0"/>
                  </a:lnTo>
                  <a:close/>
                </a:path>
                <a:path w="1795145" h="782954">
                  <a:moveTo>
                    <a:pt x="0" y="0"/>
                  </a:moveTo>
                  <a:lnTo>
                    <a:pt x="854699" y="0"/>
                  </a:lnTo>
                  <a:lnTo>
                    <a:pt x="854699" y="782699"/>
                  </a:lnTo>
                  <a:lnTo>
                    <a:pt x="0" y="782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904150" y="3361823"/>
              <a:ext cx="854710" cy="782955"/>
            </a:xfrm>
            <a:custGeom>
              <a:avLst/>
              <a:gdLst/>
              <a:ahLst/>
              <a:cxnLst/>
              <a:rect l="l" t="t" r="r" b="b"/>
              <a:pathLst>
                <a:path w="854710" h="782954">
                  <a:moveTo>
                    <a:pt x="854699" y="782699"/>
                  </a:moveTo>
                  <a:lnTo>
                    <a:pt x="0" y="782699"/>
                  </a:lnTo>
                  <a:lnTo>
                    <a:pt x="0" y="0"/>
                  </a:lnTo>
                  <a:lnTo>
                    <a:pt x="854699" y="0"/>
                  </a:lnTo>
                  <a:lnTo>
                    <a:pt x="854699" y="782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63925" y="3361823"/>
              <a:ext cx="854710" cy="782955"/>
            </a:xfrm>
            <a:custGeom>
              <a:avLst/>
              <a:gdLst/>
              <a:ahLst/>
              <a:cxnLst/>
              <a:rect l="l" t="t" r="r" b="b"/>
              <a:pathLst>
                <a:path w="854710" h="782954">
                  <a:moveTo>
                    <a:pt x="0" y="0"/>
                  </a:moveTo>
                  <a:lnTo>
                    <a:pt x="854699" y="0"/>
                  </a:lnTo>
                  <a:lnTo>
                    <a:pt x="854699" y="782699"/>
                  </a:lnTo>
                  <a:lnTo>
                    <a:pt x="0" y="782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97425" y="772942"/>
            <a:ext cx="5812790" cy="322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2400" spc="-35" i="1">
                <a:solidFill>
                  <a:srgbClr val="B7B7B7"/>
                </a:solidFill>
                <a:latin typeface="Calibri"/>
                <a:cs typeface="Calibri"/>
              </a:rPr>
              <a:t>“If</a:t>
            </a:r>
            <a:r>
              <a:rPr dirty="0" sz="24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B7B7B7"/>
                </a:solidFill>
                <a:latin typeface="Calibri"/>
                <a:cs typeface="Calibri"/>
              </a:rPr>
              <a:t>bitcoin</a:t>
            </a:r>
            <a:r>
              <a:rPr dirty="0" sz="24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B7B7B7"/>
                </a:solidFill>
                <a:latin typeface="Calibri"/>
                <a:cs typeface="Calibri"/>
              </a:rPr>
              <a:t>adoption</a:t>
            </a:r>
            <a:r>
              <a:rPr dirty="0" sz="24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spc="70" i="1">
                <a:solidFill>
                  <a:srgbClr val="B7B7B7"/>
                </a:solidFill>
                <a:latin typeface="Calibri"/>
                <a:cs typeface="Calibri"/>
              </a:rPr>
              <a:t>increases,</a:t>
            </a:r>
            <a:r>
              <a:rPr dirty="0" sz="24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B7B7B7"/>
                </a:solidFill>
                <a:latin typeface="Calibri"/>
                <a:cs typeface="Calibri"/>
              </a:rPr>
              <a:t>the</a:t>
            </a:r>
            <a:r>
              <a:rPr dirty="0" sz="24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B7B7B7"/>
                </a:solidFill>
                <a:latin typeface="Calibri"/>
                <a:cs typeface="Calibri"/>
              </a:rPr>
              <a:t>countries</a:t>
            </a:r>
            <a:r>
              <a:rPr dirty="0" sz="2400" spc="-1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B7B7B7"/>
                </a:solidFill>
                <a:latin typeface="Calibri"/>
                <a:cs typeface="Calibri"/>
              </a:rPr>
              <a:t>that</a:t>
            </a:r>
            <a:r>
              <a:rPr dirty="0" sz="2400" spc="11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spc="95" i="1">
                <a:solidFill>
                  <a:srgbClr val="B7B7B7"/>
                </a:solidFill>
                <a:latin typeface="Calibri"/>
                <a:cs typeface="Calibri"/>
              </a:rPr>
              <a:t>secure</a:t>
            </a:r>
            <a:r>
              <a:rPr dirty="0" sz="2400" spc="114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spc="110" i="1">
                <a:solidFill>
                  <a:srgbClr val="B7B7B7"/>
                </a:solidFill>
                <a:latin typeface="Calibri"/>
                <a:cs typeface="Calibri"/>
              </a:rPr>
              <a:t>some </a:t>
            </a:r>
            <a:r>
              <a:rPr dirty="0" sz="2400" i="1">
                <a:solidFill>
                  <a:srgbClr val="B7B7B7"/>
                </a:solidFill>
                <a:latin typeface="Calibri"/>
                <a:cs typeface="Calibri"/>
              </a:rPr>
              <a:t>bitcoin</a:t>
            </a:r>
            <a:r>
              <a:rPr dirty="0" sz="2400" spc="114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B7B7B7"/>
                </a:solidFill>
                <a:latin typeface="Calibri"/>
                <a:cs typeface="Calibri"/>
              </a:rPr>
              <a:t>today</a:t>
            </a:r>
            <a:r>
              <a:rPr dirty="0" sz="2400" spc="11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B7B7B7"/>
                </a:solidFill>
                <a:latin typeface="Calibri"/>
                <a:cs typeface="Calibri"/>
              </a:rPr>
              <a:t>will</a:t>
            </a:r>
            <a:r>
              <a:rPr dirty="0" sz="2400" spc="114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spc="100" i="1">
                <a:solidFill>
                  <a:srgbClr val="B7B7B7"/>
                </a:solidFill>
                <a:latin typeface="Calibri"/>
                <a:cs typeface="Calibri"/>
              </a:rPr>
              <a:t>be</a:t>
            </a:r>
            <a:r>
              <a:rPr dirty="0" sz="2400" spc="11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B7B7B7"/>
                </a:solidFill>
                <a:latin typeface="Calibri"/>
                <a:cs typeface="Calibri"/>
              </a:rPr>
              <a:t>better </a:t>
            </a:r>
            <a:r>
              <a:rPr dirty="0" sz="2400" i="1">
                <a:solidFill>
                  <a:srgbClr val="B7B7B7"/>
                </a:solidFill>
                <a:latin typeface="Calibri"/>
                <a:cs typeface="Calibri"/>
              </a:rPr>
              <a:t>oﬀ</a:t>
            </a:r>
            <a:r>
              <a:rPr dirty="0" sz="2400" spc="10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B7B7B7"/>
                </a:solidFill>
                <a:latin typeface="Calibri"/>
                <a:cs typeface="Calibri"/>
              </a:rPr>
              <a:t>competitively</a:t>
            </a:r>
            <a:r>
              <a:rPr dirty="0" sz="2400" spc="11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B7B7B7"/>
                </a:solidFill>
                <a:latin typeface="Calibri"/>
                <a:cs typeface="Calibri"/>
              </a:rPr>
              <a:t>than</a:t>
            </a:r>
            <a:r>
              <a:rPr dirty="0" sz="2400" spc="11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B7B7B7"/>
                </a:solidFill>
                <a:latin typeface="Calibri"/>
                <a:cs typeface="Calibri"/>
              </a:rPr>
              <a:t>their</a:t>
            </a:r>
            <a:r>
              <a:rPr dirty="0" sz="2400" spc="11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spc="80" i="1">
                <a:solidFill>
                  <a:srgbClr val="B7B7B7"/>
                </a:solidFill>
                <a:latin typeface="Calibri"/>
                <a:cs typeface="Calibri"/>
              </a:rPr>
              <a:t>peers.</a:t>
            </a:r>
            <a:r>
              <a:rPr dirty="0" sz="2400" spc="11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B7B7B7"/>
                </a:solidFill>
                <a:latin typeface="Calibri"/>
                <a:cs typeface="Calibri"/>
              </a:rPr>
              <a:t>Therefore, </a:t>
            </a:r>
            <a:r>
              <a:rPr dirty="0" sz="2400" spc="65" i="1">
                <a:solidFill>
                  <a:srgbClr val="B7B7B7"/>
                </a:solidFill>
                <a:latin typeface="Calibri"/>
                <a:cs typeface="Calibri"/>
              </a:rPr>
              <a:t>even</a:t>
            </a:r>
            <a:r>
              <a:rPr dirty="0" sz="2400" spc="16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B7B7B7"/>
                </a:solidFill>
                <a:latin typeface="Calibri"/>
                <a:cs typeface="Calibri"/>
              </a:rPr>
              <a:t>if</a:t>
            </a:r>
            <a:r>
              <a:rPr dirty="0" sz="24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B7B7B7"/>
                </a:solidFill>
                <a:latin typeface="Calibri"/>
                <a:cs typeface="Calibri"/>
              </a:rPr>
              <a:t>other</a:t>
            </a:r>
            <a:r>
              <a:rPr dirty="0" sz="24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B7B7B7"/>
                </a:solidFill>
                <a:latin typeface="Calibri"/>
                <a:cs typeface="Calibri"/>
              </a:rPr>
              <a:t>countries</a:t>
            </a:r>
            <a:r>
              <a:rPr dirty="0" sz="2400" spc="16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spc="105" i="1">
                <a:solidFill>
                  <a:srgbClr val="B7B7B7"/>
                </a:solidFill>
                <a:latin typeface="Calibri"/>
                <a:cs typeface="Calibri"/>
              </a:rPr>
              <a:t>do</a:t>
            </a:r>
            <a:r>
              <a:rPr dirty="0" sz="24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B7B7B7"/>
                </a:solidFill>
                <a:latin typeface="Calibri"/>
                <a:cs typeface="Calibri"/>
              </a:rPr>
              <a:t>not</a:t>
            </a:r>
            <a:r>
              <a:rPr dirty="0" sz="24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B7B7B7"/>
                </a:solidFill>
                <a:latin typeface="Calibri"/>
                <a:cs typeface="Calibri"/>
              </a:rPr>
              <a:t>believe</a:t>
            </a:r>
            <a:r>
              <a:rPr dirty="0" sz="24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B7B7B7"/>
                </a:solidFill>
                <a:latin typeface="Calibri"/>
                <a:cs typeface="Calibri"/>
              </a:rPr>
              <a:t>in</a:t>
            </a:r>
            <a:r>
              <a:rPr dirty="0" sz="24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B7B7B7"/>
                </a:solidFill>
                <a:latin typeface="Calibri"/>
                <a:cs typeface="Calibri"/>
              </a:rPr>
              <a:t>the </a:t>
            </a:r>
            <a:r>
              <a:rPr dirty="0" sz="2400" i="1">
                <a:solidFill>
                  <a:srgbClr val="B7B7B7"/>
                </a:solidFill>
                <a:latin typeface="Calibri"/>
                <a:cs typeface="Calibri"/>
              </a:rPr>
              <a:t>investment</a:t>
            </a:r>
            <a:r>
              <a:rPr dirty="0" sz="2400" spc="1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spc="50" i="1">
                <a:solidFill>
                  <a:srgbClr val="B7B7B7"/>
                </a:solidFill>
                <a:latin typeface="Calibri"/>
                <a:cs typeface="Calibri"/>
              </a:rPr>
              <a:t>thesis..,</a:t>
            </a:r>
            <a:r>
              <a:rPr dirty="0" sz="2400" spc="1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B7B7B7"/>
                </a:solidFill>
                <a:latin typeface="Calibri"/>
                <a:cs typeface="Calibri"/>
              </a:rPr>
              <a:t>they</a:t>
            </a:r>
            <a:r>
              <a:rPr dirty="0" sz="2400" spc="1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B7B7B7"/>
                </a:solidFill>
                <a:latin typeface="Calibri"/>
                <a:cs typeface="Calibri"/>
              </a:rPr>
              <a:t>will</a:t>
            </a:r>
            <a:r>
              <a:rPr dirty="0" sz="2400" spc="1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spc="100" i="1">
                <a:solidFill>
                  <a:srgbClr val="B7B7B7"/>
                </a:solidFill>
                <a:latin typeface="Calibri"/>
                <a:cs typeface="Calibri"/>
              </a:rPr>
              <a:t>be</a:t>
            </a:r>
            <a:r>
              <a:rPr dirty="0" sz="2400" spc="1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spc="50" i="1">
                <a:solidFill>
                  <a:srgbClr val="B7B7B7"/>
                </a:solidFill>
                <a:latin typeface="Calibri"/>
                <a:cs typeface="Calibri"/>
              </a:rPr>
              <a:t>forced</a:t>
            </a:r>
            <a:r>
              <a:rPr dirty="0" sz="2400" spc="1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B7B7B7"/>
                </a:solidFill>
                <a:latin typeface="Calibri"/>
                <a:cs typeface="Calibri"/>
              </a:rPr>
              <a:t>to </a:t>
            </a:r>
            <a:r>
              <a:rPr dirty="0" sz="2400" i="1">
                <a:solidFill>
                  <a:srgbClr val="B7B7B7"/>
                </a:solidFill>
                <a:latin typeface="Calibri"/>
                <a:cs typeface="Calibri"/>
              </a:rPr>
              <a:t>acquire</a:t>
            </a:r>
            <a:r>
              <a:rPr dirty="0" sz="24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spc="110" i="1">
                <a:solidFill>
                  <a:srgbClr val="B7B7B7"/>
                </a:solidFill>
                <a:latin typeface="Calibri"/>
                <a:cs typeface="Calibri"/>
              </a:rPr>
              <a:t>some</a:t>
            </a:r>
            <a:r>
              <a:rPr dirty="0" sz="2400" spc="17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spc="105" i="1">
                <a:solidFill>
                  <a:srgbClr val="B7B7B7"/>
                </a:solidFill>
                <a:latin typeface="Calibri"/>
                <a:cs typeface="Calibri"/>
              </a:rPr>
              <a:t>as</a:t>
            </a:r>
            <a:r>
              <a:rPr dirty="0" sz="24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dirty="0" sz="2400" spc="17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B7B7B7"/>
                </a:solidFill>
                <a:latin typeface="Calibri"/>
                <a:cs typeface="Calibri"/>
              </a:rPr>
              <a:t>form</a:t>
            </a:r>
            <a:r>
              <a:rPr dirty="0" sz="24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B7B7B7"/>
                </a:solidFill>
                <a:latin typeface="Calibri"/>
                <a:cs typeface="Calibri"/>
              </a:rPr>
              <a:t>of</a:t>
            </a:r>
            <a:r>
              <a:rPr dirty="0" sz="2400" spc="17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B7B7B7"/>
                </a:solidFill>
                <a:latin typeface="Calibri"/>
                <a:cs typeface="Calibri"/>
              </a:rPr>
              <a:t>insurance.”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2400" spc="-505">
                <a:solidFill>
                  <a:srgbClr val="FF595E"/>
                </a:solidFill>
                <a:latin typeface="Calibri"/>
                <a:cs typeface="Calibri"/>
              </a:rPr>
              <a:t>—</a:t>
            </a:r>
            <a:r>
              <a:rPr dirty="0" sz="2400" spc="-229">
                <a:solidFill>
                  <a:srgbClr val="FF595E"/>
                </a:solidFill>
                <a:latin typeface="Calibri"/>
                <a:cs typeface="Calibri"/>
              </a:rPr>
              <a:t>Chris</a:t>
            </a:r>
            <a:r>
              <a:rPr dirty="0" sz="2400" spc="-130">
                <a:solidFill>
                  <a:srgbClr val="FF595E"/>
                </a:solidFill>
                <a:latin typeface="Calibri"/>
                <a:cs typeface="Calibri"/>
              </a:rPr>
              <a:t> </a:t>
            </a:r>
            <a:r>
              <a:rPr dirty="0" sz="2400" spc="-210">
                <a:solidFill>
                  <a:srgbClr val="FF595E"/>
                </a:solidFill>
                <a:latin typeface="Calibri"/>
                <a:cs typeface="Calibri"/>
              </a:rPr>
              <a:t>Kuiper</a:t>
            </a:r>
            <a:r>
              <a:rPr dirty="0" sz="2400" spc="-130">
                <a:solidFill>
                  <a:srgbClr val="FF595E"/>
                </a:solidFill>
                <a:latin typeface="Calibri"/>
                <a:cs typeface="Calibri"/>
              </a:rPr>
              <a:t> </a:t>
            </a:r>
            <a:r>
              <a:rPr dirty="0" sz="2400" spc="-640">
                <a:solidFill>
                  <a:srgbClr val="FF595E"/>
                </a:solidFill>
                <a:latin typeface="Calibri"/>
                <a:cs typeface="Calibri"/>
              </a:rPr>
              <a:t>&amp;</a:t>
            </a:r>
            <a:r>
              <a:rPr dirty="0" sz="2400" spc="-130">
                <a:solidFill>
                  <a:srgbClr val="FF595E"/>
                </a:solidFill>
                <a:latin typeface="Calibri"/>
                <a:cs typeface="Calibri"/>
              </a:rPr>
              <a:t> </a:t>
            </a:r>
            <a:r>
              <a:rPr dirty="0" sz="2400" spc="-140">
                <a:solidFill>
                  <a:srgbClr val="FF595E"/>
                </a:solidFill>
                <a:latin typeface="Calibri"/>
                <a:cs typeface="Calibri"/>
              </a:rPr>
              <a:t>Jack</a:t>
            </a:r>
            <a:r>
              <a:rPr dirty="0" sz="2400" spc="-130">
                <a:solidFill>
                  <a:srgbClr val="FF595E"/>
                </a:solidFill>
                <a:latin typeface="Calibri"/>
                <a:cs typeface="Calibri"/>
              </a:rPr>
              <a:t> </a:t>
            </a:r>
            <a:r>
              <a:rPr dirty="0" sz="2400" spc="-90">
                <a:solidFill>
                  <a:srgbClr val="FF595E"/>
                </a:solidFill>
                <a:latin typeface="Calibri"/>
                <a:cs typeface="Calibri"/>
              </a:rPr>
              <a:t>Neureuter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1025" y="767275"/>
            <a:ext cx="280399" cy="3504899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9316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5900" spc="-815"/>
              <a:t>JURISDICTIONAL</a:t>
            </a:r>
            <a:r>
              <a:rPr dirty="0" sz="5900" spc="-380"/>
              <a:t> </a:t>
            </a:r>
            <a:r>
              <a:rPr dirty="0" sz="5900" spc="-905"/>
              <a:t>ARBITRAGE</a:t>
            </a:r>
            <a:endParaRPr sz="5900"/>
          </a:p>
        </p:txBody>
      </p:sp>
      <p:sp>
        <p:nvSpPr>
          <p:cNvPr id="5" name="object 5" descr=""/>
          <p:cNvSpPr txBox="1"/>
          <p:nvPr/>
        </p:nvSpPr>
        <p:spPr>
          <a:xfrm>
            <a:off x="3930150" y="2577719"/>
            <a:ext cx="3718560" cy="128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Taking</a:t>
            </a:r>
            <a:r>
              <a:rPr dirty="0" sz="2400" spc="2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advantage</a:t>
            </a:r>
            <a:r>
              <a:rPr dirty="0" sz="2400" spc="2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75" i="1">
                <a:solidFill>
                  <a:srgbClr val="FFFFFF"/>
                </a:solidFill>
                <a:latin typeface="Calibri"/>
                <a:cs typeface="Calibri"/>
              </a:rPr>
              <a:t>discrepancies</a:t>
            </a:r>
            <a:r>
              <a:rPr dirty="0" sz="2400" spc="16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5" i="1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dirty="0" sz="2400" spc="60" i="1">
                <a:solidFill>
                  <a:srgbClr val="FFFFFF"/>
                </a:solidFill>
                <a:latin typeface="Calibri"/>
                <a:cs typeface="Calibri"/>
              </a:rPr>
              <a:t>competing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legal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jurisdictions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314" y="2352812"/>
            <a:ext cx="1898977" cy="1898977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019"/>
              <a:t>SOCIAL</a:t>
            </a:r>
            <a:r>
              <a:rPr dirty="0" spc="-484"/>
              <a:t> </a:t>
            </a:r>
            <a:r>
              <a:rPr dirty="0" spc="-1420"/>
              <a:t>PROOF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886500" y="2394019"/>
            <a:ext cx="3835400" cy="170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20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uncertain</a:t>
            </a:r>
            <a:r>
              <a:rPr dirty="0" sz="2400" spc="20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situations</a:t>
            </a:r>
            <a:r>
              <a:rPr dirty="0" sz="2400" spc="20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0" i="1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2400" spc="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look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0" i="1">
                <a:solidFill>
                  <a:srgbClr val="FFFFFF"/>
                </a:solidFill>
                <a:latin typeface="Calibri"/>
                <a:cs typeface="Calibri"/>
              </a:rPr>
              <a:t>those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5" i="1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75" i="1">
                <a:solidFill>
                  <a:srgbClr val="FFFFFF"/>
                </a:solidFill>
                <a:latin typeface="Calibri"/>
                <a:cs typeface="Calibri"/>
              </a:rPr>
              <a:t>deem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knowledgeable</a:t>
            </a:r>
            <a:r>
              <a:rPr dirty="0" sz="2400" spc="39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400" spc="3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5" i="1">
                <a:solidFill>
                  <a:srgbClr val="FFFFFF"/>
                </a:solidFill>
                <a:latin typeface="Calibri"/>
                <a:cs typeface="Calibri"/>
              </a:rPr>
              <a:t>competent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400" spc="-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guidance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048951" y="2495599"/>
            <a:ext cx="1668145" cy="1613535"/>
          </a:xfrm>
          <a:custGeom>
            <a:avLst/>
            <a:gdLst/>
            <a:ahLst/>
            <a:cxnLst/>
            <a:rect l="l" t="t" r="r" b="b"/>
            <a:pathLst>
              <a:path w="1668145" h="1613535">
                <a:moveTo>
                  <a:pt x="1349194" y="1613395"/>
                </a:moveTo>
                <a:lnTo>
                  <a:pt x="833848" y="1232519"/>
                </a:lnTo>
                <a:lnTo>
                  <a:pt x="318501" y="1613395"/>
                </a:lnTo>
                <a:lnTo>
                  <a:pt x="515351" y="997131"/>
                </a:lnTo>
                <a:lnTo>
                  <a:pt x="0" y="616262"/>
                </a:lnTo>
                <a:lnTo>
                  <a:pt x="637006" y="616266"/>
                </a:lnTo>
                <a:lnTo>
                  <a:pt x="833848" y="0"/>
                </a:lnTo>
                <a:lnTo>
                  <a:pt x="1030689" y="616266"/>
                </a:lnTo>
                <a:lnTo>
                  <a:pt x="1667696" y="616262"/>
                </a:lnTo>
                <a:lnTo>
                  <a:pt x="1152344" y="997131"/>
                </a:lnTo>
                <a:lnTo>
                  <a:pt x="1349194" y="1613395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3896" y="1345675"/>
            <a:ext cx="3770629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“Paul</a:t>
            </a:r>
            <a:r>
              <a:rPr dirty="0" sz="25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Tudor</a:t>
            </a:r>
            <a:r>
              <a:rPr dirty="0" sz="2500" spc="16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170" i="1">
                <a:solidFill>
                  <a:srgbClr val="B7B7B7"/>
                </a:solidFill>
                <a:latin typeface="Calibri"/>
                <a:cs typeface="Calibri"/>
              </a:rPr>
              <a:t>Jones</a:t>
            </a:r>
            <a:r>
              <a:rPr dirty="0" sz="2500" spc="16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-10" i="1">
                <a:solidFill>
                  <a:srgbClr val="B7B7B7"/>
                </a:solidFill>
                <a:latin typeface="Calibri"/>
                <a:cs typeface="Calibri"/>
              </a:rPr>
              <a:t>validates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307447" y="1726675"/>
            <a:ext cx="6520180" cy="2289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1905">
              <a:lnSpc>
                <a:spcPct val="114999"/>
              </a:lnSpc>
              <a:spcBef>
                <a:spcPts val="100"/>
              </a:spcBef>
            </a:pP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it</a:t>
            </a:r>
            <a:r>
              <a:rPr dirty="0" sz="2500" spc="10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for</a:t>
            </a:r>
            <a:r>
              <a:rPr dirty="0" sz="2500" spc="10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other</a:t>
            </a:r>
            <a:r>
              <a:rPr dirty="0" sz="2500" spc="10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95" i="1">
                <a:solidFill>
                  <a:srgbClr val="B7B7B7"/>
                </a:solidFill>
                <a:latin typeface="Calibri"/>
                <a:cs typeface="Calibri"/>
              </a:rPr>
              <a:t>hedge</a:t>
            </a:r>
            <a:r>
              <a:rPr dirty="0" sz="2500" spc="10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fund</a:t>
            </a:r>
            <a:r>
              <a:rPr dirty="0" sz="2500" spc="10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55" i="1">
                <a:solidFill>
                  <a:srgbClr val="B7B7B7"/>
                </a:solidFill>
                <a:latin typeface="Calibri"/>
                <a:cs typeface="Calibri"/>
              </a:rPr>
              <a:t>managers,</a:t>
            </a:r>
            <a:r>
              <a:rPr dirty="0" sz="2500" spc="10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95" i="1">
                <a:solidFill>
                  <a:srgbClr val="B7B7B7"/>
                </a:solidFill>
                <a:latin typeface="Calibri"/>
                <a:cs typeface="Calibri"/>
              </a:rPr>
              <a:t>hedge</a:t>
            </a:r>
            <a:r>
              <a:rPr dirty="0" sz="2500" spc="10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-20" i="1">
                <a:solidFill>
                  <a:srgbClr val="B7B7B7"/>
                </a:solidFill>
                <a:latin typeface="Calibri"/>
                <a:cs typeface="Calibri"/>
              </a:rPr>
              <a:t>fund</a:t>
            </a:r>
            <a:r>
              <a:rPr dirty="0" sz="2500" spc="-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55" i="1">
                <a:solidFill>
                  <a:srgbClr val="B7B7B7"/>
                </a:solidFill>
                <a:latin typeface="Calibri"/>
                <a:cs typeface="Calibri"/>
              </a:rPr>
              <a:t>managers</a:t>
            </a:r>
            <a:r>
              <a:rPr dirty="0" sz="2500" spc="14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validate</a:t>
            </a:r>
            <a:r>
              <a:rPr dirty="0" sz="2500" spc="15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it</a:t>
            </a:r>
            <a:r>
              <a:rPr dirty="0" sz="2500" spc="15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for</a:t>
            </a:r>
            <a:r>
              <a:rPr dirty="0" sz="2500" spc="15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sovereign-wealth</a:t>
            </a:r>
            <a:r>
              <a:rPr dirty="0" sz="2500" spc="14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55" i="1">
                <a:solidFill>
                  <a:srgbClr val="B7B7B7"/>
                </a:solidFill>
                <a:latin typeface="Calibri"/>
                <a:cs typeface="Calibri"/>
              </a:rPr>
              <a:t>funds,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sovereign-wealth</a:t>
            </a:r>
            <a:r>
              <a:rPr dirty="0" sz="2500" spc="12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60" i="1">
                <a:solidFill>
                  <a:srgbClr val="B7B7B7"/>
                </a:solidFill>
                <a:latin typeface="Calibri"/>
                <a:cs typeface="Calibri"/>
              </a:rPr>
              <a:t>funds</a:t>
            </a:r>
            <a:r>
              <a:rPr dirty="0" sz="2500" spc="12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-20" i="1">
                <a:solidFill>
                  <a:srgbClr val="B7B7B7"/>
                </a:solidFill>
                <a:latin typeface="Calibri"/>
                <a:cs typeface="Calibri"/>
              </a:rPr>
              <a:t>will</a:t>
            </a:r>
            <a:r>
              <a:rPr dirty="0" sz="2500" spc="1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validate</a:t>
            </a:r>
            <a:r>
              <a:rPr dirty="0" sz="2500" spc="12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it</a:t>
            </a:r>
            <a:r>
              <a:rPr dirty="0" sz="2500" spc="1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-25" i="1">
                <a:solidFill>
                  <a:srgbClr val="B7B7B7"/>
                </a:solidFill>
                <a:latin typeface="Calibri"/>
                <a:cs typeface="Calibri"/>
              </a:rPr>
              <a:t>for</a:t>
            </a:r>
            <a:endParaRPr sz="2500">
              <a:latin typeface="Calibri"/>
              <a:cs typeface="Calibri"/>
            </a:endParaRPr>
          </a:p>
          <a:p>
            <a:pPr algn="ctr" marL="6350">
              <a:lnSpc>
                <a:spcPct val="100000"/>
              </a:lnSpc>
              <a:spcBef>
                <a:spcPts val="450"/>
              </a:spcBef>
            </a:pP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central</a:t>
            </a:r>
            <a:r>
              <a:rPr dirty="0" sz="2500" spc="16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-10" i="1">
                <a:solidFill>
                  <a:srgbClr val="B7B7B7"/>
                </a:solidFill>
                <a:latin typeface="Calibri"/>
                <a:cs typeface="Calibri"/>
              </a:rPr>
              <a:t>banks.”</a:t>
            </a:r>
            <a:endParaRPr sz="2500">
              <a:latin typeface="Calibri"/>
              <a:cs typeface="Calibri"/>
            </a:endParaRPr>
          </a:p>
          <a:p>
            <a:pPr algn="ctr" marL="10160">
              <a:lnSpc>
                <a:spcPct val="100000"/>
              </a:lnSpc>
              <a:spcBef>
                <a:spcPts val="430"/>
              </a:spcBef>
            </a:pPr>
            <a:r>
              <a:rPr dirty="0" sz="3000" spc="-1035">
                <a:solidFill>
                  <a:srgbClr val="FF595E"/>
                </a:solidFill>
                <a:latin typeface="Calibri"/>
                <a:cs typeface="Calibri"/>
              </a:rPr>
              <a:t>—</a:t>
            </a:r>
            <a:r>
              <a:rPr dirty="0" sz="3000" spc="-585">
                <a:solidFill>
                  <a:srgbClr val="FF595E"/>
                </a:solidFill>
                <a:latin typeface="Calibri"/>
                <a:cs typeface="Calibri"/>
              </a:rPr>
              <a:t>NAVAL</a:t>
            </a:r>
            <a:r>
              <a:rPr dirty="0" sz="3000" spc="-180">
                <a:solidFill>
                  <a:srgbClr val="FF595E"/>
                </a:solidFill>
                <a:latin typeface="Calibri"/>
                <a:cs typeface="Calibri"/>
              </a:rPr>
              <a:t> </a:t>
            </a:r>
            <a:r>
              <a:rPr dirty="0" sz="3000" spc="-475">
                <a:solidFill>
                  <a:srgbClr val="FF595E"/>
                </a:solidFill>
                <a:latin typeface="Calibri"/>
                <a:cs typeface="Calibri"/>
              </a:rPr>
              <a:t>RAVIKANT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240"/>
              <a:t>MIMETIC</a:t>
            </a:r>
            <a:r>
              <a:rPr dirty="0" spc="-475"/>
              <a:t> </a:t>
            </a:r>
            <a:r>
              <a:rPr dirty="0" spc="-1235"/>
              <a:t>THEORY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890875" y="2391593"/>
            <a:ext cx="3693795" cy="170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70" i="1">
                <a:solidFill>
                  <a:srgbClr val="FFFFFF"/>
                </a:solidFill>
                <a:latin typeface="Calibri"/>
                <a:cs typeface="Calibri"/>
              </a:rPr>
              <a:t>desires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intrinsic,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dirty="0" sz="2400" spc="20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derived</a:t>
            </a:r>
            <a:r>
              <a:rPr dirty="0" sz="2400" spc="20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400" spc="2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20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desires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others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5" i="1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2400" spc="1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seek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imitate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942991" y="2246813"/>
            <a:ext cx="1880235" cy="2111375"/>
            <a:chOff x="942991" y="2246813"/>
            <a:chExt cx="1880235" cy="2111375"/>
          </a:xfrm>
        </p:grpSpPr>
        <p:sp>
          <p:nvSpPr>
            <p:cNvPr id="8" name="object 8" descr=""/>
            <p:cNvSpPr/>
            <p:nvPr/>
          </p:nvSpPr>
          <p:spPr>
            <a:xfrm>
              <a:off x="1743071" y="3624873"/>
              <a:ext cx="280035" cy="733425"/>
            </a:xfrm>
            <a:custGeom>
              <a:avLst/>
              <a:gdLst/>
              <a:ahLst/>
              <a:cxnLst/>
              <a:rect l="l" t="t" r="r" b="b"/>
              <a:pathLst>
                <a:path w="280035" h="733425">
                  <a:moveTo>
                    <a:pt x="139710" y="732914"/>
                  </a:moveTo>
                  <a:lnTo>
                    <a:pt x="86245" y="722279"/>
                  </a:lnTo>
                  <a:lnTo>
                    <a:pt x="40920" y="691994"/>
                  </a:lnTo>
                  <a:lnTo>
                    <a:pt x="10634" y="646669"/>
                  </a:lnTo>
                  <a:lnTo>
                    <a:pt x="0" y="593204"/>
                  </a:lnTo>
                  <a:lnTo>
                    <a:pt x="0" y="0"/>
                  </a:lnTo>
                  <a:lnTo>
                    <a:pt x="279422" y="3"/>
                  </a:lnTo>
                  <a:lnTo>
                    <a:pt x="279420" y="593204"/>
                  </a:lnTo>
                  <a:lnTo>
                    <a:pt x="272297" y="637363"/>
                  </a:lnTo>
                  <a:lnTo>
                    <a:pt x="252464" y="675715"/>
                  </a:lnTo>
                  <a:lnTo>
                    <a:pt x="222221" y="705958"/>
                  </a:lnTo>
                  <a:lnTo>
                    <a:pt x="183869" y="725792"/>
                  </a:lnTo>
                  <a:lnTo>
                    <a:pt x="139710" y="7329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991" y="2246813"/>
              <a:ext cx="1879607" cy="1432603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8212" y="152400"/>
            <a:ext cx="6667565" cy="48387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255">
              <a:lnSpc>
                <a:spcPct val="100000"/>
              </a:lnSpc>
              <a:spcBef>
                <a:spcPts val="100"/>
              </a:spcBef>
            </a:pPr>
            <a:r>
              <a:rPr dirty="0" sz="7000" spc="-740"/>
              <a:t>FIRST</a:t>
            </a:r>
            <a:r>
              <a:rPr dirty="0" sz="7000" spc="-465"/>
              <a:t> </a:t>
            </a:r>
            <a:r>
              <a:rPr dirty="0" sz="7000" spc="-1210"/>
              <a:t>CONCLUSION</a:t>
            </a:r>
            <a:r>
              <a:rPr dirty="0" sz="7000" spc="-459"/>
              <a:t> </a:t>
            </a:r>
            <a:r>
              <a:rPr dirty="0" sz="7000" spc="-855"/>
              <a:t>BIAS</a:t>
            </a:r>
            <a:endParaRPr sz="7000"/>
          </a:p>
        </p:txBody>
      </p:sp>
      <p:sp>
        <p:nvSpPr>
          <p:cNvPr id="5" name="object 5" descr=""/>
          <p:cNvSpPr txBox="1"/>
          <p:nvPr/>
        </p:nvSpPr>
        <p:spPr>
          <a:xfrm>
            <a:off x="3890875" y="2239193"/>
            <a:ext cx="3620135" cy="2128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0" i="1">
                <a:solidFill>
                  <a:srgbClr val="FFFFFF"/>
                </a:solidFill>
                <a:latin typeface="Calibri"/>
                <a:cs typeface="Calibri"/>
              </a:rPr>
              <a:t>tendency</a:t>
            </a:r>
            <a:r>
              <a:rPr dirty="0" sz="2400" spc="11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11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accept</a:t>
            </a:r>
            <a:r>
              <a:rPr dirty="0" sz="2400" spc="1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ﬁrst</a:t>
            </a:r>
            <a:r>
              <a:rPr dirty="0" sz="2400" spc="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answer</a:t>
            </a:r>
            <a:r>
              <a:rPr dirty="0" sz="2400" spc="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oﬀered,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regardless</a:t>
            </a:r>
            <a:r>
              <a:rPr dirty="0" sz="2400" spc="3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3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70" i="1">
                <a:solidFill>
                  <a:srgbClr val="FFFFFF"/>
                </a:solidFill>
                <a:latin typeface="Calibri"/>
                <a:cs typeface="Calibri"/>
              </a:rPr>
              <a:t>correctness,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shutting</a:t>
            </a:r>
            <a:r>
              <a:rPr dirty="0" sz="2400" spc="18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out</a:t>
            </a:r>
            <a:r>
              <a:rPr dirty="0" sz="2400" spc="19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dirty="0" sz="2400" spc="19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further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inquiry</a:t>
            </a:r>
            <a:r>
              <a:rPr dirty="0" sz="2400" spc="7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400" spc="8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0" i="1">
                <a:solidFill>
                  <a:srgbClr val="FFFFFF"/>
                </a:solidFill>
                <a:latin typeface="Calibri"/>
                <a:cs typeface="Calibri"/>
              </a:rPr>
              <a:t>debate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092123" y="2449900"/>
            <a:ext cx="1711960" cy="1711960"/>
            <a:chOff x="1092123" y="2449900"/>
            <a:chExt cx="1711960" cy="1711960"/>
          </a:xfrm>
        </p:grpSpPr>
        <p:sp>
          <p:nvSpPr>
            <p:cNvPr id="8" name="object 8" descr=""/>
            <p:cNvSpPr/>
            <p:nvPr/>
          </p:nvSpPr>
          <p:spPr>
            <a:xfrm>
              <a:off x="1314574" y="2759099"/>
              <a:ext cx="1489075" cy="1402715"/>
            </a:xfrm>
            <a:custGeom>
              <a:avLst/>
              <a:gdLst/>
              <a:ahLst/>
              <a:cxnLst/>
              <a:rect l="l" t="t" r="r" b="b"/>
              <a:pathLst>
                <a:path w="1489075" h="1402714">
                  <a:moveTo>
                    <a:pt x="744449" y="1402499"/>
                  </a:moveTo>
                  <a:lnTo>
                    <a:pt x="695502" y="1401008"/>
                  </a:lnTo>
                  <a:lnTo>
                    <a:pt x="647399" y="1396595"/>
                  </a:lnTo>
                  <a:lnTo>
                    <a:pt x="600240" y="1389352"/>
                  </a:lnTo>
                  <a:lnTo>
                    <a:pt x="554123" y="1379373"/>
                  </a:lnTo>
                  <a:lnTo>
                    <a:pt x="509146" y="1366749"/>
                  </a:lnTo>
                  <a:lnTo>
                    <a:pt x="465406" y="1351574"/>
                  </a:lnTo>
                  <a:lnTo>
                    <a:pt x="423002" y="1333938"/>
                  </a:lnTo>
                  <a:lnTo>
                    <a:pt x="382032" y="1313936"/>
                  </a:lnTo>
                  <a:lnTo>
                    <a:pt x="342595" y="1291659"/>
                  </a:lnTo>
                  <a:lnTo>
                    <a:pt x="304787" y="1267199"/>
                  </a:lnTo>
                  <a:lnTo>
                    <a:pt x="268708" y="1240649"/>
                  </a:lnTo>
                  <a:lnTo>
                    <a:pt x="234455" y="1212102"/>
                  </a:lnTo>
                  <a:lnTo>
                    <a:pt x="202126" y="1181650"/>
                  </a:lnTo>
                  <a:lnTo>
                    <a:pt x="171820" y="1149384"/>
                  </a:lnTo>
                  <a:lnTo>
                    <a:pt x="143635" y="1115399"/>
                  </a:lnTo>
                  <a:lnTo>
                    <a:pt x="117669" y="1079785"/>
                  </a:lnTo>
                  <a:lnTo>
                    <a:pt x="94019" y="1042636"/>
                  </a:lnTo>
                  <a:lnTo>
                    <a:pt x="72784" y="1004044"/>
                  </a:lnTo>
                  <a:lnTo>
                    <a:pt x="54063" y="964100"/>
                  </a:lnTo>
                  <a:lnTo>
                    <a:pt x="37952" y="922899"/>
                  </a:lnTo>
                  <a:lnTo>
                    <a:pt x="24551" y="880531"/>
                  </a:lnTo>
                  <a:lnTo>
                    <a:pt x="13957" y="837090"/>
                  </a:lnTo>
                  <a:lnTo>
                    <a:pt x="6268" y="792668"/>
                  </a:lnTo>
                  <a:lnTo>
                    <a:pt x="1583" y="747357"/>
                  </a:lnTo>
                  <a:lnTo>
                    <a:pt x="0" y="701249"/>
                  </a:lnTo>
                  <a:lnTo>
                    <a:pt x="1583" y="655142"/>
                  </a:lnTo>
                  <a:lnTo>
                    <a:pt x="6268" y="609831"/>
                  </a:lnTo>
                  <a:lnTo>
                    <a:pt x="13957" y="565409"/>
                  </a:lnTo>
                  <a:lnTo>
                    <a:pt x="24551" y="521968"/>
                  </a:lnTo>
                  <a:lnTo>
                    <a:pt x="37952" y="479600"/>
                  </a:lnTo>
                  <a:lnTo>
                    <a:pt x="54063" y="438399"/>
                  </a:lnTo>
                  <a:lnTo>
                    <a:pt x="72784" y="398456"/>
                  </a:lnTo>
                  <a:lnTo>
                    <a:pt x="94019" y="359863"/>
                  </a:lnTo>
                  <a:lnTo>
                    <a:pt x="117716" y="322649"/>
                  </a:lnTo>
                  <a:lnTo>
                    <a:pt x="143635" y="287100"/>
                  </a:lnTo>
                  <a:lnTo>
                    <a:pt x="171820" y="253115"/>
                  </a:lnTo>
                  <a:lnTo>
                    <a:pt x="202126" y="220849"/>
                  </a:lnTo>
                  <a:lnTo>
                    <a:pt x="234455" y="190397"/>
                  </a:lnTo>
                  <a:lnTo>
                    <a:pt x="268708" y="161850"/>
                  </a:lnTo>
                  <a:lnTo>
                    <a:pt x="304787" y="135300"/>
                  </a:lnTo>
                  <a:lnTo>
                    <a:pt x="342595" y="110840"/>
                  </a:lnTo>
                  <a:lnTo>
                    <a:pt x="382032" y="88563"/>
                  </a:lnTo>
                  <a:lnTo>
                    <a:pt x="423002" y="68561"/>
                  </a:lnTo>
                  <a:lnTo>
                    <a:pt x="465406" y="50925"/>
                  </a:lnTo>
                  <a:lnTo>
                    <a:pt x="509146" y="35750"/>
                  </a:lnTo>
                  <a:lnTo>
                    <a:pt x="554123" y="23126"/>
                  </a:lnTo>
                  <a:lnTo>
                    <a:pt x="600240" y="13147"/>
                  </a:lnTo>
                  <a:lnTo>
                    <a:pt x="647399" y="5904"/>
                  </a:lnTo>
                  <a:lnTo>
                    <a:pt x="695502" y="1491"/>
                  </a:lnTo>
                  <a:lnTo>
                    <a:pt x="744449" y="0"/>
                  </a:lnTo>
                  <a:lnTo>
                    <a:pt x="793617" y="1529"/>
                  </a:lnTo>
                  <a:lnTo>
                    <a:pt x="842303" y="6081"/>
                  </a:lnTo>
                  <a:lnTo>
                    <a:pt x="890363" y="13598"/>
                  </a:lnTo>
                  <a:lnTo>
                    <a:pt x="937652" y="24025"/>
                  </a:lnTo>
                  <a:lnTo>
                    <a:pt x="984025" y="37304"/>
                  </a:lnTo>
                  <a:lnTo>
                    <a:pt x="1029338" y="53379"/>
                  </a:lnTo>
                  <a:lnTo>
                    <a:pt x="1073447" y="72194"/>
                  </a:lnTo>
                  <a:lnTo>
                    <a:pt x="1116206" y="93692"/>
                  </a:lnTo>
                  <a:lnTo>
                    <a:pt x="1157471" y="117818"/>
                  </a:lnTo>
                  <a:lnTo>
                    <a:pt x="1197097" y="144514"/>
                  </a:lnTo>
                  <a:lnTo>
                    <a:pt x="1234940" y="173723"/>
                  </a:lnTo>
                  <a:lnTo>
                    <a:pt x="1270855" y="205391"/>
                  </a:lnTo>
                  <a:lnTo>
                    <a:pt x="1307401" y="242390"/>
                  </a:lnTo>
                  <a:lnTo>
                    <a:pt x="1340836" y="281535"/>
                  </a:lnTo>
                  <a:lnTo>
                    <a:pt x="1371122" y="322714"/>
                  </a:lnTo>
                  <a:lnTo>
                    <a:pt x="1398060" y="365557"/>
                  </a:lnTo>
                  <a:lnTo>
                    <a:pt x="1421693" y="410080"/>
                  </a:lnTo>
                  <a:lnTo>
                    <a:pt x="1441905" y="456043"/>
                  </a:lnTo>
                  <a:lnTo>
                    <a:pt x="1458615" y="503267"/>
                  </a:lnTo>
                  <a:lnTo>
                    <a:pt x="1471748" y="551577"/>
                  </a:lnTo>
                  <a:lnTo>
                    <a:pt x="1481225" y="600795"/>
                  </a:lnTo>
                  <a:lnTo>
                    <a:pt x="1486968" y="650745"/>
                  </a:lnTo>
                  <a:lnTo>
                    <a:pt x="1488899" y="701249"/>
                  </a:lnTo>
                  <a:lnTo>
                    <a:pt x="1487316" y="747357"/>
                  </a:lnTo>
                  <a:lnTo>
                    <a:pt x="1482631" y="792668"/>
                  </a:lnTo>
                  <a:lnTo>
                    <a:pt x="1474942" y="837090"/>
                  </a:lnTo>
                  <a:lnTo>
                    <a:pt x="1464348" y="880531"/>
                  </a:lnTo>
                  <a:lnTo>
                    <a:pt x="1450947" y="922899"/>
                  </a:lnTo>
                  <a:lnTo>
                    <a:pt x="1434836" y="964100"/>
                  </a:lnTo>
                  <a:lnTo>
                    <a:pt x="1416115" y="1004044"/>
                  </a:lnTo>
                  <a:lnTo>
                    <a:pt x="1394880" y="1042636"/>
                  </a:lnTo>
                  <a:lnTo>
                    <a:pt x="1371230" y="1079785"/>
                  </a:lnTo>
                  <a:lnTo>
                    <a:pt x="1345264" y="1115399"/>
                  </a:lnTo>
                  <a:lnTo>
                    <a:pt x="1317079" y="1149384"/>
                  </a:lnTo>
                  <a:lnTo>
                    <a:pt x="1286773" y="1181650"/>
                  </a:lnTo>
                  <a:lnTo>
                    <a:pt x="1254444" y="1212102"/>
                  </a:lnTo>
                  <a:lnTo>
                    <a:pt x="1220191" y="1240649"/>
                  </a:lnTo>
                  <a:lnTo>
                    <a:pt x="1184112" y="1267199"/>
                  </a:lnTo>
                  <a:lnTo>
                    <a:pt x="1146304" y="1291659"/>
                  </a:lnTo>
                  <a:lnTo>
                    <a:pt x="1106867" y="1313936"/>
                  </a:lnTo>
                  <a:lnTo>
                    <a:pt x="1065897" y="1333938"/>
                  </a:lnTo>
                  <a:lnTo>
                    <a:pt x="1023493" y="1351574"/>
                  </a:lnTo>
                  <a:lnTo>
                    <a:pt x="979753" y="1366749"/>
                  </a:lnTo>
                  <a:lnTo>
                    <a:pt x="934776" y="1379373"/>
                  </a:lnTo>
                  <a:lnTo>
                    <a:pt x="888659" y="1389352"/>
                  </a:lnTo>
                  <a:lnTo>
                    <a:pt x="841500" y="1396595"/>
                  </a:lnTo>
                  <a:lnTo>
                    <a:pt x="793397" y="1401008"/>
                  </a:lnTo>
                  <a:lnTo>
                    <a:pt x="744449" y="1402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123" y="2449900"/>
              <a:ext cx="607001" cy="607001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210"/>
              <a:t>GRESHAM’S</a:t>
            </a:r>
            <a:r>
              <a:rPr dirty="0" spc="-495"/>
              <a:t> </a:t>
            </a:r>
            <a:r>
              <a:rPr dirty="0" spc="-1545"/>
              <a:t>LAW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829275" y="2181618"/>
            <a:ext cx="4591050" cy="2128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2400" spc="17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dirty="0" sz="2400" spc="17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forms</a:t>
            </a:r>
            <a:r>
              <a:rPr dirty="0" sz="2400" spc="17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17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5" i="1">
                <a:solidFill>
                  <a:srgbClr val="FFFFFF"/>
                </a:solidFill>
                <a:latin typeface="Calibri"/>
                <a:cs typeface="Calibri"/>
              </a:rPr>
              <a:t>commodity</a:t>
            </a:r>
            <a:r>
              <a:rPr dirty="0" sz="2400" spc="4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0" i="1">
                <a:solidFill>
                  <a:srgbClr val="FFFFFF"/>
                </a:solidFill>
                <a:latin typeface="Calibri"/>
                <a:cs typeface="Calibri"/>
              </a:rPr>
              <a:t>money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2400" spc="1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90" i="1">
                <a:solidFill>
                  <a:srgbClr val="FFFFFF"/>
                </a:solidFill>
                <a:latin typeface="Calibri"/>
                <a:cs typeface="Calibri"/>
              </a:rPr>
              <a:t>decreed</a:t>
            </a:r>
            <a:r>
              <a:rPr dirty="0" sz="2400" spc="1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2400" spc="1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equivalent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face</a:t>
            </a:r>
            <a:r>
              <a:rPr dirty="0" sz="2400" spc="2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value,</a:t>
            </a:r>
            <a:r>
              <a:rPr dirty="0" sz="2400" spc="24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24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dirty="0" sz="2400" spc="24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valuable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commodity 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2400" spc="6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2400" spc="6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saved—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disappearing</a:t>
            </a:r>
            <a:r>
              <a:rPr dirty="0" sz="2400" spc="3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400" spc="3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circulation.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889388" y="2409052"/>
            <a:ext cx="1986914" cy="1697355"/>
            <a:chOff x="889388" y="2409052"/>
            <a:chExt cx="1986914" cy="1697355"/>
          </a:xfrm>
        </p:grpSpPr>
        <p:sp>
          <p:nvSpPr>
            <p:cNvPr id="8" name="object 8" descr=""/>
            <p:cNvSpPr/>
            <p:nvPr/>
          </p:nvSpPr>
          <p:spPr>
            <a:xfrm>
              <a:off x="894151" y="2413814"/>
              <a:ext cx="1977389" cy="1687830"/>
            </a:xfrm>
            <a:custGeom>
              <a:avLst/>
              <a:gdLst/>
              <a:ahLst/>
              <a:cxnLst/>
              <a:rect l="l" t="t" r="r" b="b"/>
              <a:pathLst>
                <a:path w="1977389" h="1687829">
                  <a:moveTo>
                    <a:pt x="1830299" y="1687500"/>
                  </a:moveTo>
                  <a:lnTo>
                    <a:pt x="0" y="152399"/>
                  </a:lnTo>
                  <a:lnTo>
                    <a:pt x="146999" y="0"/>
                  </a:lnTo>
                  <a:lnTo>
                    <a:pt x="1977299" y="1535100"/>
                  </a:lnTo>
                  <a:lnTo>
                    <a:pt x="1830299" y="1687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94151" y="2413814"/>
              <a:ext cx="1977389" cy="1687830"/>
            </a:xfrm>
            <a:custGeom>
              <a:avLst/>
              <a:gdLst/>
              <a:ahLst/>
              <a:cxnLst/>
              <a:rect l="l" t="t" r="r" b="b"/>
              <a:pathLst>
                <a:path w="1977389" h="1687829">
                  <a:moveTo>
                    <a:pt x="146999" y="0"/>
                  </a:moveTo>
                  <a:lnTo>
                    <a:pt x="1977299" y="1535100"/>
                  </a:lnTo>
                  <a:lnTo>
                    <a:pt x="1830299" y="1687500"/>
                  </a:lnTo>
                  <a:lnTo>
                    <a:pt x="0" y="152399"/>
                  </a:lnTo>
                  <a:lnTo>
                    <a:pt x="14699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25944" y="2446858"/>
              <a:ext cx="1907539" cy="1623060"/>
            </a:xfrm>
            <a:custGeom>
              <a:avLst/>
              <a:gdLst/>
              <a:ahLst/>
              <a:cxnLst/>
              <a:rect l="l" t="t" r="r" b="b"/>
              <a:pathLst>
                <a:path w="1907539" h="1623060">
                  <a:moveTo>
                    <a:pt x="392099" y="234607"/>
                  </a:moveTo>
                  <a:lnTo>
                    <a:pt x="113106" y="0"/>
                  </a:lnTo>
                  <a:lnTo>
                    <a:pt x="0" y="117005"/>
                  </a:lnTo>
                  <a:lnTo>
                    <a:pt x="279006" y="351599"/>
                  </a:lnTo>
                  <a:lnTo>
                    <a:pt x="392099" y="234607"/>
                  </a:lnTo>
                  <a:close/>
                </a:path>
                <a:path w="1907539" h="1623060">
                  <a:moveTo>
                    <a:pt x="1907349" y="1505750"/>
                  </a:moveTo>
                  <a:lnTo>
                    <a:pt x="1628355" y="1271155"/>
                  </a:lnTo>
                  <a:lnTo>
                    <a:pt x="1515249" y="1388148"/>
                  </a:lnTo>
                  <a:lnTo>
                    <a:pt x="1794256" y="1622755"/>
                  </a:lnTo>
                  <a:lnTo>
                    <a:pt x="1907349" y="1505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0069" y="1428875"/>
            <a:ext cx="6399530" cy="18516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905">
              <a:lnSpc>
                <a:spcPct val="114999"/>
              </a:lnSpc>
              <a:spcBef>
                <a:spcPts val="100"/>
              </a:spcBef>
            </a:pP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“The</a:t>
            </a:r>
            <a:r>
              <a:rPr dirty="0" sz="25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mind</a:t>
            </a:r>
            <a:r>
              <a:rPr dirty="0" sz="25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55" i="1">
                <a:solidFill>
                  <a:srgbClr val="B7B7B7"/>
                </a:solidFill>
                <a:latin typeface="Calibri"/>
                <a:cs typeface="Calibri"/>
              </a:rPr>
              <a:t>works</a:t>
            </a:r>
            <a:r>
              <a:rPr dirty="0" sz="2500" spc="1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dirty="0" sz="2500" spc="14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bit</a:t>
            </a:r>
            <a:r>
              <a:rPr dirty="0" sz="25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like</a:t>
            </a:r>
            <a:r>
              <a:rPr dirty="0" sz="25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dirty="0" sz="25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100" i="1">
                <a:solidFill>
                  <a:srgbClr val="B7B7B7"/>
                </a:solidFill>
                <a:latin typeface="Calibri"/>
                <a:cs typeface="Calibri"/>
              </a:rPr>
              <a:t>sperm</a:t>
            </a:r>
            <a:r>
              <a:rPr dirty="0" sz="2500" spc="14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60" i="1">
                <a:solidFill>
                  <a:srgbClr val="B7B7B7"/>
                </a:solidFill>
                <a:latin typeface="Calibri"/>
                <a:cs typeface="Calibri"/>
              </a:rPr>
              <a:t>and</a:t>
            </a:r>
            <a:r>
              <a:rPr dirty="0" sz="25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50" i="1">
                <a:solidFill>
                  <a:srgbClr val="B7B7B7"/>
                </a:solidFill>
                <a:latin typeface="Calibri"/>
                <a:cs typeface="Calibri"/>
              </a:rPr>
              <a:t>egg:</a:t>
            </a:r>
            <a:r>
              <a:rPr dirty="0" sz="2500" spc="5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the</a:t>
            </a:r>
            <a:r>
              <a:rPr dirty="0" sz="25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ﬁrst</a:t>
            </a:r>
            <a:r>
              <a:rPr dirty="0" sz="25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idea</a:t>
            </a:r>
            <a:r>
              <a:rPr dirty="0" sz="25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70" i="1">
                <a:solidFill>
                  <a:srgbClr val="B7B7B7"/>
                </a:solidFill>
                <a:latin typeface="Calibri"/>
                <a:cs typeface="Calibri"/>
              </a:rPr>
              <a:t>gets</a:t>
            </a:r>
            <a:r>
              <a:rPr dirty="0" sz="2500" spc="13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in</a:t>
            </a:r>
            <a:r>
              <a:rPr dirty="0" sz="25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60" i="1">
                <a:solidFill>
                  <a:srgbClr val="B7B7B7"/>
                </a:solidFill>
                <a:latin typeface="Calibri"/>
                <a:cs typeface="Calibri"/>
              </a:rPr>
              <a:t>and</a:t>
            </a:r>
            <a:r>
              <a:rPr dirty="0" sz="25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then</a:t>
            </a:r>
            <a:r>
              <a:rPr dirty="0" sz="25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the</a:t>
            </a:r>
            <a:r>
              <a:rPr dirty="0" sz="25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mind</a:t>
            </a:r>
            <a:r>
              <a:rPr dirty="0" sz="2500" spc="13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190" i="1">
                <a:solidFill>
                  <a:srgbClr val="B7B7B7"/>
                </a:solidFill>
                <a:latin typeface="Calibri"/>
                <a:cs typeface="Calibri"/>
              </a:rPr>
              <a:t>shuts… </a:t>
            </a:r>
            <a:r>
              <a:rPr dirty="0" sz="2500" spc="55" i="1">
                <a:solidFill>
                  <a:srgbClr val="B7B7B7"/>
                </a:solidFill>
                <a:latin typeface="Calibri"/>
                <a:cs typeface="Calibri"/>
              </a:rPr>
              <a:t>leads</a:t>
            </a:r>
            <a:r>
              <a:rPr dirty="0" sz="2500" spc="14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130" i="1">
                <a:solidFill>
                  <a:srgbClr val="B7B7B7"/>
                </a:solidFill>
                <a:latin typeface="Calibri"/>
                <a:cs typeface="Calibri"/>
              </a:rPr>
              <a:t>us</a:t>
            </a:r>
            <a:r>
              <a:rPr dirty="0" sz="2500" spc="15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to</a:t>
            </a:r>
            <a:r>
              <a:rPr dirty="0" sz="2500" spc="1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105" i="1">
                <a:solidFill>
                  <a:srgbClr val="B7B7B7"/>
                </a:solidFill>
                <a:latin typeface="Calibri"/>
                <a:cs typeface="Calibri"/>
              </a:rPr>
              <a:t>accept</a:t>
            </a:r>
            <a:r>
              <a:rPr dirty="0" sz="2500" spc="1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i="1">
                <a:solidFill>
                  <a:srgbClr val="B7B7B7"/>
                </a:solidFill>
                <a:latin typeface="Calibri"/>
                <a:cs typeface="Calibri"/>
              </a:rPr>
              <a:t>many</a:t>
            </a:r>
            <a:r>
              <a:rPr dirty="0" sz="2500" spc="155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50" i="1">
                <a:solidFill>
                  <a:srgbClr val="B7B7B7"/>
                </a:solidFill>
                <a:latin typeface="Calibri"/>
                <a:cs typeface="Calibri"/>
              </a:rPr>
              <a:t>erroneous</a:t>
            </a:r>
            <a:r>
              <a:rPr dirty="0" sz="2500" spc="150" i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500" spc="-10" i="1">
                <a:solidFill>
                  <a:srgbClr val="B7B7B7"/>
                </a:solidFill>
                <a:latin typeface="Calibri"/>
                <a:cs typeface="Calibri"/>
              </a:rPr>
              <a:t>results.”</a:t>
            </a:r>
            <a:endParaRPr sz="2500">
              <a:latin typeface="Calibri"/>
              <a:cs typeface="Calibri"/>
            </a:endParaRPr>
          </a:p>
          <a:p>
            <a:pPr algn="ctr" marL="4445">
              <a:lnSpc>
                <a:spcPct val="100000"/>
              </a:lnSpc>
              <a:spcBef>
                <a:spcPts val="430"/>
              </a:spcBef>
            </a:pPr>
            <a:r>
              <a:rPr dirty="0" sz="3000" spc="-844">
                <a:solidFill>
                  <a:srgbClr val="FF595E"/>
                </a:solidFill>
              </a:rPr>
              <a:t>—</a:t>
            </a:r>
            <a:r>
              <a:rPr dirty="0" sz="3000" spc="-459">
                <a:solidFill>
                  <a:srgbClr val="FF595E"/>
                </a:solidFill>
              </a:rPr>
              <a:t>CHARLIE</a:t>
            </a:r>
            <a:r>
              <a:rPr dirty="0" sz="3000" spc="-175">
                <a:solidFill>
                  <a:srgbClr val="FF595E"/>
                </a:solidFill>
              </a:rPr>
              <a:t> </a:t>
            </a:r>
            <a:r>
              <a:rPr dirty="0" sz="3000" spc="-660">
                <a:solidFill>
                  <a:srgbClr val="FF595E"/>
                </a:solidFill>
              </a:rPr>
              <a:t>MUNGER</a:t>
            </a:r>
            <a:endParaRPr sz="30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86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6600" spc="-795"/>
              <a:t>CIRCLE</a:t>
            </a:r>
            <a:r>
              <a:rPr dirty="0" sz="6600" spc="-430"/>
              <a:t> </a:t>
            </a:r>
            <a:r>
              <a:rPr dirty="0" sz="6600" spc="-1265"/>
              <a:t>OF</a:t>
            </a:r>
            <a:r>
              <a:rPr dirty="0" sz="6600" spc="-430"/>
              <a:t> </a:t>
            </a:r>
            <a:r>
              <a:rPr dirty="0" sz="6600" spc="-1170"/>
              <a:t>COMPETENCE</a:t>
            </a:r>
            <a:endParaRPr sz="6600"/>
          </a:p>
        </p:txBody>
      </p:sp>
      <p:sp>
        <p:nvSpPr>
          <p:cNvPr id="5" name="object 5" descr=""/>
          <p:cNvSpPr txBox="1"/>
          <p:nvPr/>
        </p:nvSpPr>
        <p:spPr>
          <a:xfrm>
            <a:off x="3890875" y="2391593"/>
            <a:ext cx="3494404" cy="170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Understanding</a:t>
            </a:r>
            <a:r>
              <a:rPr dirty="0" sz="2400" spc="20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dirty="0" sz="2400" spc="2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knowledge</a:t>
            </a:r>
            <a:r>
              <a:rPr dirty="0" sz="2400" spc="2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2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lacking</a:t>
            </a:r>
            <a:r>
              <a:rPr dirty="0" sz="2400" spc="2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will illuminate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you’re vulnerable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125412" y="2539812"/>
            <a:ext cx="1515110" cy="1525270"/>
            <a:chOff x="1125412" y="2539812"/>
            <a:chExt cx="1515110" cy="1525270"/>
          </a:xfrm>
        </p:grpSpPr>
        <p:sp>
          <p:nvSpPr>
            <p:cNvPr id="8" name="object 8" descr=""/>
            <p:cNvSpPr/>
            <p:nvPr/>
          </p:nvSpPr>
          <p:spPr>
            <a:xfrm>
              <a:off x="1139700" y="2554099"/>
              <a:ext cx="1486535" cy="1496695"/>
            </a:xfrm>
            <a:custGeom>
              <a:avLst/>
              <a:gdLst/>
              <a:ahLst/>
              <a:cxnLst/>
              <a:rect l="l" t="t" r="r" b="b"/>
              <a:pathLst>
                <a:path w="1486535" h="1496695">
                  <a:moveTo>
                    <a:pt x="0" y="748199"/>
                  </a:moveTo>
                  <a:lnTo>
                    <a:pt x="1461" y="700882"/>
                  </a:lnTo>
                  <a:lnTo>
                    <a:pt x="5789" y="654347"/>
                  </a:lnTo>
                  <a:lnTo>
                    <a:pt x="12896" y="608681"/>
                  </a:lnTo>
                  <a:lnTo>
                    <a:pt x="22694" y="563973"/>
                  </a:lnTo>
                  <a:lnTo>
                    <a:pt x="35098" y="520310"/>
                  </a:lnTo>
                  <a:lnTo>
                    <a:pt x="50019" y="477779"/>
                  </a:lnTo>
                  <a:lnTo>
                    <a:pt x="67370" y="436469"/>
                  </a:lnTo>
                  <a:lnTo>
                    <a:pt x="87065" y="396467"/>
                  </a:lnTo>
                  <a:lnTo>
                    <a:pt x="109017" y="357860"/>
                  </a:lnTo>
                  <a:lnTo>
                    <a:pt x="133138" y="320737"/>
                  </a:lnTo>
                  <a:lnTo>
                    <a:pt x="159342" y="285184"/>
                  </a:lnTo>
                  <a:lnTo>
                    <a:pt x="187541" y="251290"/>
                  </a:lnTo>
                  <a:lnTo>
                    <a:pt x="217648" y="219142"/>
                  </a:lnTo>
                  <a:lnTo>
                    <a:pt x="249577" y="188828"/>
                  </a:lnTo>
                  <a:lnTo>
                    <a:pt x="283240" y="160435"/>
                  </a:lnTo>
                  <a:lnTo>
                    <a:pt x="318550" y="134052"/>
                  </a:lnTo>
                  <a:lnTo>
                    <a:pt x="355421" y="109765"/>
                  </a:lnTo>
                  <a:lnTo>
                    <a:pt x="393764" y="87663"/>
                  </a:lnTo>
                  <a:lnTo>
                    <a:pt x="433494" y="67833"/>
                  </a:lnTo>
                  <a:lnTo>
                    <a:pt x="474523" y="50362"/>
                  </a:lnTo>
                  <a:lnTo>
                    <a:pt x="516763" y="35339"/>
                  </a:lnTo>
                  <a:lnTo>
                    <a:pt x="560129" y="22850"/>
                  </a:lnTo>
                  <a:lnTo>
                    <a:pt x="604532" y="12984"/>
                  </a:lnTo>
                  <a:lnTo>
                    <a:pt x="649887" y="5829"/>
                  </a:lnTo>
                  <a:lnTo>
                    <a:pt x="696105" y="1471"/>
                  </a:lnTo>
                  <a:lnTo>
                    <a:pt x="743099" y="0"/>
                  </a:lnTo>
                  <a:lnTo>
                    <a:pt x="792178" y="1632"/>
                  </a:lnTo>
                  <a:lnTo>
                    <a:pt x="840776" y="6488"/>
                  </a:lnTo>
                  <a:lnTo>
                    <a:pt x="888748" y="14509"/>
                  </a:lnTo>
                  <a:lnTo>
                    <a:pt x="935951" y="25633"/>
                  </a:lnTo>
                  <a:lnTo>
                    <a:pt x="982241" y="39801"/>
                  </a:lnTo>
                  <a:lnTo>
                    <a:pt x="1027472" y="56953"/>
                  </a:lnTo>
                  <a:lnTo>
                    <a:pt x="1071500" y="77028"/>
                  </a:lnTo>
                  <a:lnTo>
                    <a:pt x="1114182" y="99965"/>
                  </a:lnTo>
                  <a:lnTo>
                    <a:pt x="1155372" y="125706"/>
                  </a:lnTo>
                  <a:lnTo>
                    <a:pt x="1194926" y="154189"/>
                  </a:lnTo>
                  <a:lnTo>
                    <a:pt x="1232701" y="185355"/>
                  </a:lnTo>
                  <a:lnTo>
                    <a:pt x="1268550" y="219142"/>
                  </a:lnTo>
                  <a:lnTo>
                    <a:pt x="1302108" y="255238"/>
                  </a:lnTo>
                  <a:lnTo>
                    <a:pt x="1333061" y="293272"/>
                  </a:lnTo>
                  <a:lnTo>
                    <a:pt x="1361350" y="333098"/>
                  </a:lnTo>
                  <a:lnTo>
                    <a:pt x="1386915" y="374571"/>
                  </a:lnTo>
                  <a:lnTo>
                    <a:pt x="1409696" y="417545"/>
                  </a:lnTo>
                  <a:lnTo>
                    <a:pt x="1429634" y="461876"/>
                  </a:lnTo>
                  <a:lnTo>
                    <a:pt x="1446669" y="507417"/>
                  </a:lnTo>
                  <a:lnTo>
                    <a:pt x="1460741" y="554024"/>
                  </a:lnTo>
                  <a:lnTo>
                    <a:pt x="1471789" y="601551"/>
                  </a:lnTo>
                  <a:lnTo>
                    <a:pt x="1479755" y="649853"/>
                  </a:lnTo>
                  <a:lnTo>
                    <a:pt x="1484578" y="698784"/>
                  </a:lnTo>
                  <a:lnTo>
                    <a:pt x="1486199" y="748199"/>
                  </a:lnTo>
                  <a:lnTo>
                    <a:pt x="1484738" y="795517"/>
                  </a:lnTo>
                  <a:lnTo>
                    <a:pt x="1480410" y="842052"/>
                  </a:lnTo>
                  <a:lnTo>
                    <a:pt x="1473303" y="887718"/>
                  </a:lnTo>
                  <a:lnTo>
                    <a:pt x="1463505" y="932426"/>
                  </a:lnTo>
                  <a:lnTo>
                    <a:pt x="1451101" y="976089"/>
                  </a:lnTo>
                  <a:lnTo>
                    <a:pt x="1436180" y="1018620"/>
                  </a:lnTo>
                  <a:lnTo>
                    <a:pt x="1418829" y="1059930"/>
                  </a:lnTo>
                  <a:lnTo>
                    <a:pt x="1399134" y="1099932"/>
                  </a:lnTo>
                  <a:lnTo>
                    <a:pt x="1377182" y="1138539"/>
                  </a:lnTo>
                  <a:lnTo>
                    <a:pt x="1353061" y="1175662"/>
                  </a:lnTo>
                  <a:lnTo>
                    <a:pt x="1326857" y="1211215"/>
                  </a:lnTo>
                  <a:lnTo>
                    <a:pt x="1298658" y="1245109"/>
                  </a:lnTo>
                  <a:lnTo>
                    <a:pt x="1268551" y="1277257"/>
                  </a:lnTo>
                  <a:lnTo>
                    <a:pt x="1236622" y="1307571"/>
                  </a:lnTo>
                  <a:lnTo>
                    <a:pt x="1202959" y="1335964"/>
                  </a:lnTo>
                  <a:lnTo>
                    <a:pt x="1167648" y="1362347"/>
                  </a:lnTo>
                  <a:lnTo>
                    <a:pt x="1130778" y="1386634"/>
                  </a:lnTo>
                  <a:lnTo>
                    <a:pt x="1092435" y="1408736"/>
                  </a:lnTo>
                  <a:lnTo>
                    <a:pt x="1052705" y="1428566"/>
                  </a:lnTo>
                  <a:lnTo>
                    <a:pt x="1011676" y="1446037"/>
                  </a:lnTo>
                  <a:lnTo>
                    <a:pt x="969436" y="1461060"/>
                  </a:lnTo>
                  <a:lnTo>
                    <a:pt x="926070" y="1473549"/>
                  </a:lnTo>
                  <a:lnTo>
                    <a:pt x="881667" y="1483414"/>
                  </a:lnTo>
                  <a:lnTo>
                    <a:pt x="836312" y="1490570"/>
                  </a:lnTo>
                  <a:lnTo>
                    <a:pt x="790094" y="1494928"/>
                  </a:lnTo>
                  <a:lnTo>
                    <a:pt x="743099" y="1496399"/>
                  </a:lnTo>
                  <a:lnTo>
                    <a:pt x="696105" y="1494928"/>
                  </a:lnTo>
                  <a:lnTo>
                    <a:pt x="649887" y="1490570"/>
                  </a:lnTo>
                  <a:lnTo>
                    <a:pt x="604532" y="1483414"/>
                  </a:lnTo>
                  <a:lnTo>
                    <a:pt x="560129" y="1473549"/>
                  </a:lnTo>
                  <a:lnTo>
                    <a:pt x="516763" y="1461060"/>
                  </a:lnTo>
                  <a:lnTo>
                    <a:pt x="474523" y="1446037"/>
                  </a:lnTo>
                  <a:lnTo>
                    <a:pt x="433494" y="1428566"/>
                  </a:lnTo>
                  <a:lnTo>
                    <a:pt x="393764" y="1408736"/>
                  </a:lnTo>
                  <a:lnTo>
                    <a:pt x="355421" y="1386634"/>
                  </a:lnTo>
                  <a:lnTo>
                    <a:pt x="318550" y="1362347"/>
                  </a:lnTo>
                  <a:lnTo>
                    <a:pt x="283240" y="1335964"/>
                  </a:lnTo>
                  <a:lnTo>
                    <a:pt x="249577" y="1307571"/>
                  </a:lnTo>
                  <a:lnTo>
                    <a:pt x="217648" y="1277257"/>
                  </a:lnTo>
                  <a:lnTo>
                    <a:pt x="187541" y="1245109"/>
                  </a:lnTo>
                  <a:lnTo>
                    <a:pt x="159342" y="1211215"/>
                  </a:lnTo>
                  <a:lnTo>
                    <a:pt x="133138" y="1175662"/>
                  </a:lnTo>
                  <a:lnTo>
                    <a:pt x="109017" y="1138539"/>
                  </a:lnTo>
                  <a:lnTo>
                    <a:pt x="87065" y="1099932"/>
                  </a:lnTo>
                  <a:lnTo>
                    <a:pt x="67370" y="1059930"/>
                  </a:lnTo>
                  <a:lnTo>
                    <a:pt x="50019" y="1018620"/>
                  </a:lnTo>
                  <a:lnTo>
                    <a:pt x="35098" y="976089"/>
                  </a:lnTo>
                  <a:lnTo>
                    <a:pt x="22694" y="932426"/>
                  </a:lnTo>
                  <a:lnTo>
                    <a:pt x="12896" y="887718"/>
                  </a:lnTo>
                  <a:lnTo>
                    <a:pt x="5789" y="842052"/>
                  </a:lnTo>
                  <a:lnTo>
                    <a:pt x="1461" y="795517"/>
                  </a:lnTo>
                  <a:lnTo>
                    <a:pt x="0" y="748199"/>
                  </a:lnTo>
                  <a:close/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009576" y="3176215"/>
              <a:ext cx="417195" cy="408940"/>
            </a:xfrm>
            <a:custGeom>
              <a:avLst/>
              <a:gdLst/>
              <a:ahLst/>
              <a:cxnLst/>
              <a:rect l="l" t="t" r="r" b="b"/>
              <a:pathLst>
                <a:path w="417194" h="408939">
                  <a:moveTo>
                    <a:pt x="208499" y="408599"/>
                  </a:moveTo>
                  <a:lnTo>
                    <a:pt x="160692" y="403204"/>
                  </a:lnTo>
                  <a:lnTo>
                    <a:pt x="116806" y="387834"/>
                  </a:lnTo>
                  <a:lnTo>
                    <a:pt x="78093" y="363717"/>
                  </a:lnTo>
                  <a:lnTo>
                    <a:pt x="45805" y="332079"/>
                  </a:lnTo>
                  <a:lnTo>
                    <a:pt x="21192" y="294145"/>
                  </a:lnTo>
                  <a:lnTo>
                    <a:pt x="5506" y="251144"/>
                  </a:lnTo>
                  <a:lnTo>
                    <a:pt x="0" y="204299"/>
                  </a:lnTo>
                  <a:lnTo>
                    <a:pt x="5506" y="157455"/>
                  </a:lnTo>
                  <a:lnTo>
                    <a:pt x="21192" y="114454"/>
                  </a:lnTo>
                  <a:lnTo>
                    <a:pt x="45805" y="76520"/>
                  </a:lnTo>
                  <a:lnTo>
                    <a:pt x="78093" y="44882"/>
                  </a:lnTo>
                  <a:lnTo>
                    <a:pt x="116806" y="20765"/>
                  </a:lnTo>
                  <a:lnTo>
                    <a:pt x="160692" y="5395"/>
                  </a:lnTo>
                  <a:lnTo>
                    <a:pt x="208499" y="0"/>
                  </a:lnTo>
                  <a:lnTo>
                    <a:pt x="249366" y="3961"/>
                  </a:lnTo>
                  <a:lnTo>
                    <a:pt x="288289" y="15551"/>
                  </a:lnTo>
                  <a:lnTo>
                    <a:pt x="324175" y="34324"/>
                  </a:lnTo>
                  <a:lnTo>
                    <a:pt x="355931" y="59837"/>
                  </a:lnTo>
                  <a:lnTo>
                    <a:pt x="381969" y="90954"/>
                  </a:lnTo>
                  <a:lnTo>
                    <a:pt x="401128" y="126117"/>
                  </a:lnTo>
                  <a:lnTo>
                    <a:pt x="412956" y="164256"/>
                  </a:lnTo>
                  <a:lnTo>
                    <a:pt x="416999" y="204299"/>
                  </a:lnTo>
                  <a:lnTo>
                    <a:pt x="411493" y="251144"/>
                  </a:lnTo>
                  <a:lnTo>
                    <a:pt x="395807" y="294145"/>
                  </a:lnTo>
                  <a:lnTo>
                    <a:pt x="371194" y="332079"/>
                  </a:lnTo>
                  <a:lnTo>
                    <a:pt x="338906" y="363717"/>
                  </a:lnTo>
                  <a:lnTo>
                    <a:pt x="300193" y="387834"/>
                  </a:lnTo>
                  <a:lnTo>
                    <a:pt x="256307" y="403204"/>
                  </a:lnTo>
                  <a:lnTo>
                    <a:pt x="208499" y="408599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7325" y="152400"/>
            <a:ext cx="7189338" cy="48386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676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6400" spc="-1125"/>
              <a:t>DUNNING-</a:t>
            </a:r>
            <a:r>
              <a:rPr dirty="0" sz="6400" spc="-1150"/>
              <a:t>KRUGER</a:t>
            </a:r>
            <a:r>
              <a:rPr dirty="0" sz="6400" spc="-405"/>
              <a:t> </a:t>
            </a:r>
            <a:r>
              <a:rPr dirty="0" sz="6400" spc="-819"/>
              <a:t>EFFECT</a:t>
            </a:r>
            <a:endParaRPr sz="6400"/>
          </a:p>
        </p:txBody>
      </p:sp>
      <p:sp>
        <p:nvSpPr>
          <p:cNvPr id="5" name="object 5" descr=""/>
          <p:cNvSpPr txBox="1"/>
          <p:nvPr/>
        </p:nvSpPr>
        <p:spPr>
          <a:xfrm>
            <a:off x="3890875" y="2620193"/>
            <a:ext cx="3772535" cy="128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Overestimating</a:t>
            </a:r>
            <a:r>
              <a:rPr dirty="0" sz="2400" spc="38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knowledge</a:t>
            </a:r>
            <a:r>
              <a:rPr dirty="0" sz="2400" spc="11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11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11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75" i="1">
                <a:solidFill>
                  <a:srgbClr val="FFFFFF"/>
                </a:solidFill>
                <a:latin typeface="Calibri"/>
                <a:cs typeface="Calibri"/>
              </a:rPr>
              <a:t>speciﬁc</a:t>
            </a:r>
            <a:r>
              <a:rPr dirty="0" sz="2400" spc="11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area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leads</a:t>
            </a:r>
            <a:r>
              <a:rPr dirty="0" sz="2400" spc="1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1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erroneous</a:t>
            </a:r>
            <a:r>
              <a:rPr dirty="0" sz="2400" spc="10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70" i="1">
                <a:solidFill>
                  <a:srgbClr val="FFFFFF"/>
                </a:solidFill>
                <a:latin typeface="Calibri"/>
                <a:cs typeface="Calibri"/>
              </a:rPr>
              <a:t>decisions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150" y="2271425"/>
            <a:ext cx="2171299" cy="217129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8812" y="383775"/>
            <a:ext cx="6246374" cy="437592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235"/>
              <a:t>C</a:t>
            </a:r>
            <a:r>
              <a:rPr dirty="0" spc="-1735"/>
              <a:t>A</a:t>
            </a:r>
            <a:r>
              <a:rPr dirty="0" spc="-1235"/>
              <a:t>TEGO</a:t>
            </a:r>
            <a:r>
              <a:rPr dirty="0" spc="-1400"/>
              <a:t>R</a:t>
            </a:r>
            <a:r>
              <a:rPr dirty="0" spc="-1235"/>
              <a:t>Y</a:t>
            </a:r>
            <a:r>
              <a:rPr dirty="0" spc="-500"/>
              <a:t> </a:t>
            </a:r>
            <a:r>
              <a:rPr dirty="0" spc="-1265"/>
              <a:t>ERROR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967075" y="2391593"/>
            <a:ext cx="3519804" cy="170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75" i="1">
                <a:solidFill>
                  <a:srgbClr val="FFFFFF"/>
                </a:solidFill>
                <a:latin typeface="Calibri"/>
                <a:cs typeface="Calibri"/>
              </a:rPr>
              <a:t>Assuming</a:t>
            </a:r>
            <a:r>
              <a:rPr dirty="0" sz="2400" spc="1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2400" spc="15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individual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dirty="0" sz="2400" spc="2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3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something</a:t>
            </a:r>
            <a:r>
              <a:rPr dirty="0" sz="2400" spc="2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representative</a:t>
            </a:r>
            <a:r>
              <a:rPr dirty="0" sz="2400" spc="2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21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2400" spc="204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whole,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leading</a:t>
            </a:r>
            <a:r>
              <a:rPr dirty="0" sz="2400" spc="1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1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misattribution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151474" y="4025776"/>
            <a:ext cx="1390015" cy="266700"/>
          </a:xfrm>
          <a:custGeom>
            <a:avLst/>
            <a:gdLst/>
            <a:ahLst/>
            <a:cxnLst/>
            <a:rect l="l" t="t" r="r" b="b"/>
            <a:pathLst>
              <a:path w="1390014" h="266700">
                <a:moveTo>
                  <a:pt x="694949" y="266699"/>
                </a:moveTo>
                <a:lnTo>
                  <a:pt x="619227" y="265917"/>
                </a:lnTo>
                <a:lnTo>
                  <a:pt x="545866" y="263624"/>
                </a:lnTo>
                <a:lnTo>
                  <a:pt x="475292" y="259901"/>
                </a:lnTo>
                <a:lnTo>
                  <a:pt x="407926" y="254831"/>
                </a:lnTo>
                <a:lnTo>
                  <a:pt x="344195" y="248493"/>
                </a:lnTo>
                <a:lnTo>
                  <a:pt x="284521" y="240971"/>
                </a:lnTo>
                <a:lnTo>
                  <a:pt x="229329" y="232344"/>
                </a:lnTo>
                <a:lnTo>
                  <a:pt x="179042" y="222695"/>
                </a:lnTo>
                <a:lnTo>
                  <a:pt x="134085" y="212104"/>
                </a:lnTo>
                <a:lnTo>
                  <a:pt x="94881" y="200654"/>
                </a:lnTo>
                <a:lnTo>
                  <a:pt x="35429" y="175498"/>
                </a:lnTo>
                <a:lnTo>
                  <a:pt x="4077" y="147879"/>
                </a:lnTo>
                <a:lnTo>
                  <a:pt x="0" y="133349"/>
                </a:lnTo>
                <a:lnTo>
                  <a:pt x="4077" y="118820"/>
                </a:lnTo>
                <a:lnTo>
                  <a:pt x="35429" y="91201"/>
                </a:lnTo>
                <a:lnTo>
                  <a:pt x="94881" y="66045"/>
                </a:lnTo>
                <a:lnTo>
                  <a:pt x="134085" y="54595"/>
                </a:lnTo>
                <a:lnTo>
                  <a:pt x="179042" y="44004"/>
                </a:lnTo>
                <a:lnTo>
                  <a:pt x="229329" y="34355"/>
                </a:lnTo>
                <a:lnTo>
                  <a:pt x="284521" y="25728"/>
                </a:lnTo>
                <a:lnTo>
                  <a:pt x="344195" y="18206"/>
                </a:lnTo>
                <a:lnTo>
                  <a:pt x="407926" y="11868"/>
                </a:lnTo>
                <a:lnTo>
                  <a:pt x="475292" y="6798"/>
                </a:lnTo>
                <a:lnTo>
                  <a:pt x="545866" y="3075"/>
                </a:lnTo>
                <a:lnTo>
                  <a:pt x="619227" y="782"/>
                </a:lnTo>
                <a:lnTo>
                  <a:pt x="694949" y="0"/>
                </a:lnTo>
                <a:lnTo>
                  <a:pt x="770672" y="782"/>
                </a:lnTo>
                <a:lnTo>
                  <a:pt x="844033" y="3075"/>
                </a:lnTo>
                <a:lnTo>
                  <a:pt x="914607" y="6798"/>
                </a:lnTo>
                <a:lnTo>
                  <a:pt x="981973" y="11868"/>
                </a:lnTo>
                <a:lnTo>
                  <a:pt x="1045704" y="18206"/>
                </a:lnTo>
                <a:lnTo>
                  <a:pt x="1105378" y="25728"/>
                </a:lnTo>
                <a:lnTo>
                  <a:pt x="1160570" y="34355"/>
                </a:lnTo>
                <a:lnTo>
                  <a:pt x="1210857" y="44004"/>
                </a:lnTo>
                <a:lnTo>
                  <a:pt x="1255814" y="54595"/>
                </a:lnTo>
                <a:lnTo>
                  <a:pt x="1295018" y="66045"/>
                </a:lnTo>
                <a:lnTo>
                  <a:pt x="1354470" y="91201"/>
                </a:lnTo>
                <a:lnTo>
                  <a:pt x="1385822" y="118820"/>
                </a:lnTo>
                <a:lnTo>
                  <a:pt x="1389899" y="133349"/>
                </a:lnTo>
                <a:lnTo>
                  <a:pt x="1385822" y="147879"/>
                </a:lnTo>
                <a:lnTo>
                  <a:pt x="1354470" y="175498"/>
                </a:lnTo>
                <a:lnTo>
                  <a:pt x="1295018" y="200654"/>
                </a:lnTo>
                <a:lnTo>
                  <a:pt x="1255814" y="212104"/>
                </a:lnTo>
                <a:lnTo>
                  <a:pt x="1210857" y="222695"/>
                </a:lnTo>
                <a:lnTo>
                  <a:pt x="1160570" y="232344"/>
                </a:lnTo>
                <a:lnTo>
                  <a:pt x="1105378" y="240971"/>
                </a:lnTo>
                <a:lnTo>
                  <a:pt x="1045704" y="248493"/>
                </a:lnTo>
                <a:lnTo>
                  <a:pt x="981973" y="254831"/>
                </a:lnTo>
                <a:lnTo>
                  <a:pt x="914607" y="259901"/>
                </a:lnTo>
                <a:lnTo>
                  <a:pt x="844033" y="263624"/>
                </a:lnTo>
                <a:lnTo>
                  <a:pt x="770672" y="265917"/>
                </a:lnTo>
                <a:lnTo>
                  <a:pt x="694949" y="266699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1146713" y="2488087"/>
            <a:ext cx="1399540" cy="1338580"/>
            <a:chOff x="1146713" y="2488087"/>
            <a:chExt cx="1399540" cy="1338580"/>
          </a:xfrm>
        </p:grpSpPr>
        <p:sp>
          <p:nvSpPr>
            <p:cNvPr id="9" name="object 9" descr=""/>
            <p:cNvSpPr/>
            <p:nvPr/>
          </p:nvSpPr>
          <p:spPr>
            <a:xfrm>
              <a:off x="1151475" y="2849180"/>
              <a:ext cx="1033780" cy="972819"/>
            </a:xfrm>
            <a:custGeom>
              <a:avLst/>
              <a:gdLst/>
              <a:ahLst/>
              <a:cxnLst/>
              <a:rect l="l" t="t" r="r" b="b"/>
              <a:pathLst>
                <a:path w="1033780" h="972820">
                  <a:moveTo>
                    <a:pt x="1033569" y="972369"/>
                  </a:moveTo>
                  <a:lnTo>
                    <a:pt x="0" y="972369"/>
                  </a:lnTo>
                  <a:lnTo>
                    <a:pt x="0" y="0"/>
                  </a:lnTo>
                  <a:lnTo>
                    <a:pt x="1033569" y="0"/>
                  </a:lnTo>
                  <a:lnTo>
                    <a:pt x="1033569" y="972369"/>
                  </a:lnTo>
                  <a:close/>
                </a:path>
              </a:pathLst>
            </a:custGeom>
            <a:solidFill>
              <a:srgbClr val="FF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85045" y="2492849"/>
              <a:ext cx="356870" cy="1329055"/>
            </a:xfrm>
            <a:custGeom>
              <a:avLst/>
              <a:gdLst/>
              <a:ahLst/>
              <a:cxnLst/>
              <a:rect l="l" t="t" r="r" b="b"/>
              <a:pathLst>
                <a:path w="356869" h="1329054">
                  <a:moveTo>
                    <a:pt x="0" y="1328699"/>
                  </a:moveTo>
                  <a:lnTo>
                    <a:pt x="0" y="356330"/>
                  </a:lnTo>
                  <a:lnTo>
                    <a:pt x="356330" y="0"/>
                  </a:lnTo>
                  <a:lnTo>
                    <a:pt x="356330" y="972369"/>
                  </a:lnTo>
                  <a:lnTo>
                    <a:pt x="0" y="1328699"/>
                  </a:lnTo>
                  <a:close/>
                </a:path>
              </a:pathLst>
            </a:custGeom>
            <a:solidFill>
              <a:srgbClr val="CB47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151475" y="2492849"/>
              <a:ext cx="1390015" cy="356870"/>
            </a:xfrm>
            <a:custGeom>
              <a:avLst/>
              <a:gdLst/>
              <a:ahLst/>
              <a:cxnLst/>
              <a:rect l="l" t="t" r="r" b="b"/>
              <a:pathLst>
                <a:path w="1390014" h="356869">
                  <a:moveTo>
                    <a:pt x="1033569" y="356330"/>
                  </a:moveTo>
                  <a:lnTo>
                    <a:pt x="0" y="356330"/>
                  </a:lnTo>
                  <a:lnTo>
                    <a:pt x="356330" y="0"/>
                  </a:lnTo>
                  <a:lnTo>
                    <a:pt x="1389900" y="0"/>
                  </a:lnTo>
                  <a:lnTo>
                    <a:pt x="1033569" y="356330"/>
                  </a:lnTo>
                  <a:close/>
                </a:path>
              </a:pathLst>
            </a:custGeom>
            <a:solidFill>
              <a:srgbClr val="FF79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151475" y="2492849"/>
              <a:ext cx="1390015" cy="1329055"/>
            </a:xfrm>
            <a:custGeom>
              <a:avLst/>
              <a:gdLst/>
              <a:ahLst/>
              <a:cxnLst/>
              <a:rect l="l" t="t" r="r" b="b"/>
              <a:pathLst>
                <a:path w="1390014" h="1329054">
                  <a:moveTo>
                    <a:pt x="0" y="356330"/>
                  </a:moveTo>
                  <a:lnTo>
                    <a:pt x="356330" y="0"/>
                  </a:lnTo>
                  <a:lnTo>
                    <a:pt x="1389900" y="0"/>
                  </a:lnTo>
                  <a:lnTo>
                    <a:pt x="1389900" y="972369"/>
                  </a:lnTo>
                  <a:lnTo>
                    <a:pt x="1033569" y="1328699"/>
                  </a:lnTo>
                  <a:lnTo>
                    <a:pt x="0" y="1328699"/>
                  </a:lnTo>
                  <a:lnTo>
                    <a:pt x="0" y="356330"/>
                  </a:lnTo>
                  <a:close/>
                </a:path>
                <a:path w="1390014" h="1329054">
                  <a:moveTo>
                    <a:pt x="0" y="356330"/>
                  </a:moveTo>
                  <a:lnTo>
                    <a:pt x="1033569" y="356330"/>
                  </a:lnTo>
                  <a:lnTo>
                    <a:pt x="1389900" y="0"/>
                  </a:lnTo>
                </a:path>
                <a:path w="1390014" h="1329054">
                  <a:moveTo>
                    <a:pt x="1033569" y="356330"/>
                  </a:moveTo>
                  <a:lnTo>
                    <a:pt x="1033569" y="1328699"/>
                  </a:lnTo>
                </a:path>
              </a:pathLst>
            </a:custGeom>
            <a:ln w="9524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0537" y="1230288"/>
            <a:ext cx="2682924" cy="26829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63475" y="727735"/>
            <a:ext cx="131127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 spc="60">
                <a:solidFill>
                  <a:srgbClr val="FF595E"/>
                </a:solidFill>
              </a:rPr>
              <a:t>Store</a:t>
            </a:r>
            <a:r>
              <a:rPr dirty="0" sz="3000" spc="165">
                <a:solidFill>
                  <a:srgbClr val="FF595E"/>
                </a:solidFill>
              </a:rPr>
              <a:t> </a:t>
            </a:r>
            <a:r>
              <a:rPr dirty="0" sz="3000" spc="-35">
                <a:solidFill>
                  <a:srgbClr val="FF595E"/>
                </a:solidFill>
              </a:rPr>
              <a:t>of </a:t>
            </a:r>
            <a:r>
              <a:rPr dirty="0" sz="3000" spc="-10">
                <a:solidFill>
                  <a:srgbClr val="FF595E"/>
                </a:solidFill>
              </a:rPr>
              <a:t>Value</a:t>
            </a:r>
            <a:endParaRPr sz="3000"/>
          </a:p>
        </p:txBody>
      </p:sp>
      <p:sp>
        <p:nvSpPr>
          <p:cNvPr id="4" name="object 4" descr=""/>
          <p:cNvSpPr txBox="1"/>
          <p:nvPr/>
        </p:nvSpPr>
        <p:spPr>
          <a:xfrm>
            <a:off x="5259097" y="827785"/>
            <a:ext cx="19278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60">
                <a:solidFill>
                  <a:srgbClr val="FF595E"/>
                </a:solidFill>
                <a:latin typeface="Calibri"/>
                <a:cs typeface="Calibri"/>
              </a:rPr>
              <a:t>Commodity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57203" y="2586247"/>
            <a:ext cx="139255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FF595E"/>
                </a:solidFill>
                <a:latin typeface="Calibri"/>
                <a:cs typeface="Calibri"/>
              </a:rPr>
              <a:t>Unit</a:t>
            </a:r>
            <a:r>
              <a:rPr dirty="0" sz="3000" spc="30">
                <a:solidFill>
                  <a:srgbClr val="FF595E"/>
                </a:solidFill>
                <a:latin typeface="Calibri"/>
                <a:cs typeface="Calibri"/>
              </a:rPr>
              <a:t> </a:t>
            </a:r>
            <a:r>
              <a:rPr dirty="0" sz="3000" spc="-25">
                <a:solidFill>
                  <a:srgbClr val="FF595E"/>
                </a:solidFill>
                <a:latin typeface="Calibri"/>
                <a:cs typeface="Calibri"/>
              </a:rPr>
              <a:t>of </a:t>
            </a:r>
            <a:r>
              <a:rPr dirty="0" sz="3000" spc="85">
                <a:solidFill>
                  <a:srgbClr val="FF595E"/>
                </a:solidFill>
                <a:latin typeface="Calibri"/>
                <a:cs typeface="Calibri"/>
              </a:rPr>
              <a:t>Account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314965" y="3971010"/>
            <a:ext cx="147955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35">
                <a:solidFill>
                  <a:srgbClr val="FF595E"/>
                </a:solidFill>
                <a:latin typeface="Calibri"/>
                <a:cs typeface="Calibri"/>
              </a:rPr>
              <a:t>Software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573441" y="4239160"/>
            <a:ext cx="14090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solidFill>
                  <a:srgbClr val="FF595E"/>
                </a:solidFill>
                <a:latin typeface="Calibri"/>
                <a:cs typeface="Calibri"/>
              </a:rPr>
              <a:t>Network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152607" y="2047185"/>
            <a:ext cx="145859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 spc="45">
                <a:solidFill>
                  <a:srgbClr val="FF595E"/>
                </a:solidFill>
                <a:latin typeface="Calibri"/>
                <a:cs typeface="Calibri"/>
              </a:rPr>
              <a:t>Payment </a:t>
            </a:r>
            <a:r>
              <a:rPr dirty="0" sz="3000" spc="30">
                <a:solidFill>
                  <a:srgbClr val="FF595E"/>
                </a:solidFill>
                <a:latin typeface="Calibri"/>
                <a:cs typeface="Calibri"/>
              </a:rPr>
              <a:t>Rail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2519975" y="1093400"/>
            <a:ext cx="3602354" cy="3179445"/>
            <a:chOff x="2519975" y="1093400"/>
            <a:chExt cx="3602354" cy="3179445"/>
          </a:xfrm>
        </p:grpSpPr>
        <p:sp>
          <p:nvSpPr>
            <p:cNvPr id="10" name="object 10" descr=""/>
            <p:cNvSpPr/>
            <p:nvPr/>
          </p:nvSpPr>
          <p:spPr>
            <a:xfrm>
              <a:off x="2539025" y="1444025"/>
              <a:ext cx="1364615" cy="726440"/>
            </a:xfrm>
            <a:custGeom>
              <a:avLst/>
              <a:gdLst/>
              <a:ahLst/>
              <a:cxnLst/>
              <a:rect l="l" t="t" r="r" b="b"/>
              <a:pathLst>
                <a:path w="1364614" h="726439">
                  <a:moveTo>
                    <a:pt x="0" y="0"/>
                  </a:moveTo>
                  <a:lnTo>
                    <a:pt x="1364433" y="726252"/>
                  </a:lnTo>
                </a:path>
              </a:pathLst>
            </a:custGeom>
            <a:ln w="3809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7293" y="2118235"/>
              <a:ext cx="162980" cy="16298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826075" y="2587523"/>
              <a:ext cx="1687195" cy="318135"/>
            </a:xfrm>
            <a:custGeom>
              <a:avLst/>
              <a:gdLst/>
              <a:ahLst/>
              <a:cxnLst/>
              <a:rect l="l" t="t" r="r" b="b"/>
              <a:pathLst>
                <a:path w="1687195" h="318135">
                  <a:moveTo>
                    <a:pt x="0" y="317676"/>
                  </a:moveTo>
                  <a:lnTo>
                    <a:pt x="1686895" y="0"/>
                  </a:lnTo>
                </a:path>
              </a:pathLst>
            </a:custGeom>
            <a:ln w="3809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3920" y="2495282"/>
              <a:ext cx="161283" cy="161283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415900" y="3917605"/>
              <a:ext cx="561340" cy="335915"/>
            </a:xfrm>
            <a:custGeom>
              <a:avLst/>
              <a:gdLst/>
              <a:ahLst/>
              <a:cxnLst/>
              <a:rect l="l" t="t" r="r" b="b"/>
              <a:pathLst>
                <a:path w="561339" h="335914">
                  <a:moveTo>
                    <a:pt x="0" y="335919"/>
                  </a:moveTo>
                  <a:lnTo>
                    <a:pt x="561011" y="0"/>
                  </a:lnTo>
                </a:path>
              </a:pathLst>
            </a:custGeom>
            <a:ln w="3809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9554" y="3804279"/>
              <a:ext cx="162257" cy="162257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5201777" y="3546648"/>
              <a:ext cx="609600" cy="462915"/>
            </a:xfrm>
            <a:custGeom>
              <a:avLst/>
              <a:gdLst/>
              <a:ahLst/>
              <a:cxnLst/>
              <a:rect l="l" t="t" r="r" b="b"/>
              <a:pathLst>
                <a:path w="609600" h="462914">
                  <a:moveTo>
                    <a:pt x="609197" y="462576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0716" y="3427600"/>
              <a:ext cx="162292" cy="162292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4868456" y="1714654"/>
              <a:ext cx="1235075" cy="685165"/>
            </a:xfrm>
            <a:custGeom>
              <a:avLst/>
              <a:gdLst/>
              <a:ahLst/>
              <a:cxnLst/>
              <a:rect l="l" t="t" r="r" b="b"/>
              <a:pathLst>
                <a:path w="1235075" h="685164">
                  <a:moveTo>
                    <a:pt x="1234818" y="68477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2260" y="1602874"/>
              <a:ext cx="162769" cy="162769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4433191" y="1112450"/>
              <a:ext cx="775970" cy="178435"/>
            </a:xfrm>
            <a:custGeom>
              <a:avLst/>
              <a:gdLst/>
              <a:ahLst/>
              <a:cxnLst/>
              <a:rect l="l" t="t" r="r" b="b"/>
              <a:pathLst>
                <a:path w="775970" h="178434">
                  <a:moveTo>
                    <a:pt x="775758" y="0"/>
                  </a:moveTo>
                  <a:lnTo>
                    <a:pt x="0" y="178005"/>
                  </a:lnTo>
                </a:path>
              </a:pathLst>
            </a:custGeom>
            <a:ln w="3809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1312" y="1223680"/>
              <a:ext cx="161584" cy="161585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1225"/>
              <a:t>GARTNER</a:t>
            </a:r>
            <a:r>
              <a:rPr dirty="0" sz="7200" spc="-480"/>
              <a:t> </a:t>
            </a:r>
            <a:r>
              <a:rPr dirty="0" sz="7200" spc="-1030"/>
              <a:t>HYPE</a:t>
            </a:r>
            <a:r>
              <a:rPr dirty="0" sz="7200" spc="-475"/>
              <a:t> </a:t>
            </a:r>
            <a:r>
              <a:rPr dirty="0" sz="7200" spc="-930"/>
              <a:t>CYCLE</a:t>
            </a:r>
            <a:endParaRPr sz="7200"/>
          </a:p>
        </p:txBody>
      </p:sp>
      <p:sp>
        <p:nvSpPr>
          <p:cNvPr id="5" name="object 5" descr=""/>
          <p:cNvSpPr txBox="1"/>
          <p:nvPr/>
        </p:nvSpPr>
        <p:spPr>
          <a:xfrm>
            <a:off x="4055150" y="2334018"/>
            <a:ext cx="4102100" cy="170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110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2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methodology</a:t>
            </a:r>
            <a:r>
              <a:rPr dirty="0" sz="2400" spc="2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400" spc="2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ascertaining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maturity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5" i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adoption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400" spc="65" i="1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0" i="1">
                <a:solidFill>
                  <a:srgbClr val="FFFFFF"/>
                </a:solidFill>
                <a:latin typeface="Calibri"/>
                <a:cs typeface="Calibri"/>
              </a:rPr>
              <a:t>technologies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30" i="1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400" spc="-10" i="1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905337" y="2523592"/>
            <a:ext cx="1955164" cy="1558290"/>
          </a:xfrm>
          <a:custGeom>
            <a:avLst/>
            <a:gdLst/>
            <a:ahLst/>
            <a:cxnLst/>
            <a:rect l="l" t="t" r="r" b="b"/>
            <a:pathLst>
              <a:path w="1955164" h="1558289">
                <a:moveTo>
                  <a:pt x="0" y="1557666"/>
                </a:moveTo>
                <a:lnTo>
                  <a:pt x="30922" y="1542591"/>
                </a:lnTo>
                <a:lnTo>
                  <a:pt x="75606" y="1523526"/>
                </a:lnTo>
                <a:lnTo>
                  <a:pt x="126280" y="1498143"/>
                </a:lnTo>
                <a:lnTo>
                  <a:pt x="175174" y="1464112"/>
                </a:lnTo>
                <a:lnTo>
                  <a:pt x="214515" y="1419105"/>
                </a:lnTo>
                <a:lnTo>
                  <a:pt x="248034" y="1354147"/>
                </a:lnTo>
                <a:lnTo>
                  <a:pt x="272700" y="1278794"/>
                </a:lnTo>
                <a:lnTo>
                  <a:pt x="283609" y="1233160"/>
                </a:lnTo>
                <a:lnTo>
                  <a:pt x="294582" y="1180057"/>
                </a:lnTo>
                <a:lnTo>
                  <a:pt x="306377" y="1117860"/>
                </a:lnTo>
                <a:lnTo>
                  <a:pt x="319753" y="1044947"/>
                </a:lnTo>
                <a:lnTo>
                  <a:pt x="326281" y="1007310"/>
                </a:lnTo>
                <a:lnTo>
                  <a:pt x="333028" y="964883"/>
                </a:lnTo>
                <a:lnTo>
                  <a:pt x="339962" y="918307"/>
                </a:lnTo>
                <a:lnTo>
                  <a:pt x="347052" y="868225"/>
                </a:lnTo>
                <a:lnTo>
                  <a:pt x="354267" y="815277"/>
                </a:lnTo>
                <a:lnTo>
                  <a:pt x="361576" y="760105"/>
                </a:lnTo>
                <a:lnTo>
                  <a:pt x="368947" y="703351"/>
                </a:lnTo>
                <a:lnTo>
                  <a:pt x="376349" y="645656"/>
                </a:lnTo>
                <a:lnTo>
                  <a:pt x="383751" y="587661"/>
                </a:lnTo>
                <a:lnTo>
                  <a:pt x="391122" y="530009"/>
                </a:lnTo>
                <a:lnTo>
                  <a:pt x="398431" y="473341"/>
                </a:lnTo>
                <a:lnTo>
                  <a:pt x="405646" y="418297"/>
                </a:lnTo>
                <a:lnTo>
                  <a:pt x="412736" y="365521"/>
                </a:lnTo>
                <a:lnTo>
                  <a:pt x="419670" y="315652"/>
                </a:lnTo>
                <a:lnTo>
                  <a:pt x="426416" y="269333"/>
                </a:lnTo>
                <a:lnTo>
                  <a:pt x="432944" y="227206"/>
                </a:lnTo>
                <a:lnTo>
                  <a:pt x="445220" y="158091"/>
                </a:lnTo>
                <a:lnTo>
                  <a:pt x="464485" y="74503"/>
                </a:lnTo>
                <a:lnTo>
                  <a:pt x="481160" y="25945"/>
                </a:lnTo>
                <a:lnTo>
                  <a:pt x="512568" y="0"/>
                </a:lnTo>
                <a:lnTo>
                  <a:pt x="530215" y="5653"/>
                </a:lnTo>
                <a:lnTo>
                  <a:pt x="571825" y="46398"/>
                </a:lnTo>
                <a:lnTo>
                  <a:pt x="593844" y="89636"/>
                </a:lnTo>
                <a:lnTo>
                  <a:pt x="615377" y="151442"/>
                </a:lnTo>
                <a:lnTo>
                  <a:pt x="635453" y="234311"/>
                </a:lnTo>
                <a:lnTo>
                  <a:pt x="648834" y="315111"/>
                </a:lnTo>
                <a:lnTo>
                  <a:pt x="655370" y="364029"/>
                </a:lnTo>
                <a:lnTo>
                  <a:pt x="661802" y="417202"/>
                </a:lnTo>
                <a:lnTo>
                  <a:pt x="668132" y="473561"/>
                </a:lnTo>
                <a:lnTo>
                  <a:pt x="674357" y="532038"/>
                </a:lnTo>
                <a:lnTo>
                  <a:pt x="680480" y="591566"/>
                </a:lnTo>
                <a:lnTo>
                  <a:pt x="686499" y="651076"/>
                </a:lnTo>
                <a:lnTo>
                  <a:pt x="692416" y="709500"/>
                </a:lnTo>
                <a:lnTo>
                  <a:pt x="698229" y="765771"/>
                </a:lnTo>
                <a:lnTo>
                  <a:pt x="703938" y="818819"/>
                </a:lnTo>
                <a:lnTo>
                  <a:pt x="709545" y="867578"/>
                </a:lnTo>
                <a:lnTo>
                  <a:pt x="715048" y="910979"/>
                </a:lnTo>
                <a:lnTo>
                  <a:pt x="733142" y="1026442"/>
                </a:lnTo>
                <a:lnTo>
                  <a:pt x="743149" y="1080042"/>
                </a:lnTo>
                <a:lnTo>
                  <a:pt x="766369" y="1143843"/>
                </a:lnTo>
                <a:lnTo>
                  <a:pt x="815444" y="1203179"/>
                </a:lnTo>
                <a:lnTo>
                  <a:pt x="850986" y="1228998"/>
                </a:lnTo>
                <a:lnTo>
                  <a:pt x="894116" y="1239010"/>
                </a:lnTo>
                <a:lnTo>
                  <a:pt x="947112" y="1225098"/>
                </a:lnTo>
                <a:lnTo>
                  <a:pt x="1011871" y="1176812"/>
                </a:lnTo>
                <a:lnTo>
                  <a:pt x="1048235" y="1141301"/>
                </a:lnTo>
                <a:lnTo>
                  <a:pt x="1086749" y="1101244"/>
                </a:lnTo>
                <a:lnTo>
                  <a:pt x="1127034" y="1058913"/>
                </a:lnTo>
                <a:lnTo>
                  <a:pt x="1168710" y="1016582"/>
                </a:lnTo>
                <a:lnTo>
                  <a:pt x="1211398" y="976525"/>
                </a:lnTo>
                <a:lnTo>
                  <a:pt x="1254718" y="941015"/>
                </a:lnTo>
                <a:lnTo>
                  <a:pt x="1294759" y="911722"/>
                </a:lnTo>
                <a:lnTo>
                  <a:pt x="1337098" y="881945"/>
                </a:lnTo>
                <a:lnTo>
                  <a:pt x="1381086" y="852225"/>
                </a:lnTo>
                <a:lnTo>
                  <a:pt x="1426073" y="823103"/>
                </a:lnTo>
                <a:lnTo>
                  <a:pt x="1471410" y="795123"/>
                </a:lnTo>
                <a:lnTo>
                  <a:pt x="1516447" y="768824"/>
                </a:lnTo>
                <a:lnTo>
                  <a:pt x="1560535" y="744750"/>
                </a:lnTo>
                <a:lnTo>
                  <a:pt x="1603025" y="723441"/>
                </a:lnTo>
                <a:lnTo>
                  <a:pt x="1643266" y="705440"/>
                </a:lnTo>
                <a:lnTo>
                  <a:pt x="1703266" y="685136"/>
                </a:lnTo>
                <a:lnTo>
                  <a:pt x="1764390" y="671568"/>
                </a:lnTo>
                <a:lnTo>
                  <a:pt x="1823379" y="663004"/>
                </a:lnTo>
                <a:lnTo>
                  <a:pt x="1876972" y="657713"/>
                </a:lnTo>
                <a:lnTo>
                  <a:pt x="1921907" y="653960"/>
                </a:lnTo>
                <a:lnTo>
                  <a:pt x="1954925" y="650015"/>
                </a:lnTo>
              </a:path>
            </a:pathLst>
          </a:custGeom>
          <a:ln w="76199">
            <a:solidFill>
              <a:srgbClr val="FF59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7400444" y="680292"/>
            <a:ext cx="1001394" cy="6731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r" marL="12700" marR="5080" indent="615315">
              <a:lnSpc>
                <a:spcPts val="1650"/>
              </a:lnSpc>
              <a:spcBef>
                <a:spcPts val="280"/>
              </a:spcBef>
            </a:pPr>
            <a:r>
              <a:rPr dirty="0" sz="1500" spc="75">
                <a:latin typeface="Palatino Linotype"/>
                <a:cs typeface="Palatino Linotype"/>
              </a:rPr>
              <a:t>The </a:t>
            </a:r>
            <a:r>
              <a:rPr dirty="0" sz="1500" spc="55">
                <a:latin typeface="Palatino Linotype"/>
                <a:cs typeface="Palatino Linotype"/>
              </a:rPr>
              <a:t>Bitcoin </a:t>
            </a:r>
            <a:r>
              <a:rPr dirty="0" sz="1500" spc="60">
                <a:latin typeface="Palatino Linotype"/>
                <a:cs typeface="Palatino Linotype"/>
              </a:rPr>
              <a:t>Handbook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537" y="558500"/>
            <a:ext cx="8162924" cy="408622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38" y="2148637"/>
            <a:ext cx="249554" cy="918210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2199" y="1963549"/>
            <a:ext cx="2701290" cy="2677795"/>
          </a:xfrm>
          <a:custGeom>
            <a:avLst/>
            <a:gdLst/>
            <a:ahLst/>
            <a:cxnLst/>
            <a:rect l="l" t="t" r="r" b="b"/>
            <a:pathLst>
              <a:path w="2701290" h="2677795">
                <a:moveTo>
                  <a:pt x="0" y="0"/>
                </a:moveTo>
                <a:lnTo>
                  <a:pt x="2701199" y="0"/>
                </a:lnTo>
                <a:lnTo>
                  <a:pt x="2701199" y="2677499"/>
                </a:lnTo>
                <a:lnTo>
                  <a:pt x="0" y="267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2199" y="475975"/>
            <a:ext cx="8079740" cy="1115060"/>
          </a:xfrm>
          <a:custGeom>
            <a:avLst/>
            <a:gdLst/>
            <a:ahLst/>
            <a:cxnLst/>
            <a:rect l="l" t="t" r="r" b="b"/>
            <a:pathLst>
              <a:path w="8079740" h="1115060">
                <a:moveTo>
                  <a:pt x="8079599" y="1114499"/>
                </a:moveTo>
                <a:lnTo>
                  <a:pt x="0" y="1114499"/>
                </a:lnTo>
                <a:lnTo>
                  <a:pt x="0" y="0"/>
                </a:lnTo>
                <a:lnTo>
                  <a:pt x="8079599" y="0"/>
                </a:lnTo>
                <a:lnTo>
                  <a:pt x="8079599" y="1114499"/>
                </a:lnTo>
                <a:close/>
              </a:path>
            </a:pathLst>
          </a:custGeom>
          <a:solidFill>
            <a:srgbClr val="FF5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-1140"/>
              <a:t>AMAR</a:t>
            </a:r>
            <a:r>
              <a:rPr dirty="0" spc="-1720"/>
              <a:t>A</a:t>
            </a:r>
            <a:r>
              <a:rPr dirty="0" spc="-1140"/>
              <a:t>’s</a:t>
            </a:r>
            <a:r>
              <a:rPr dirty="0" spc="-445"/>
              <a:t> </a:t>
            </a:r>
            <a:r>
              <a:rPr dirty="0" spc="-1545"/>
              <a:t>LAW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055150" y="2181618"/>
            <a:ext cx="3709670" cy="2128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2400" spc="1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tend</a:t>
            </a:r>
            <a:r>
              <a:rPr dirty="0" sz="2400" spc="2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2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overestimate</a:t>
            </a:r>
            <a:r>
              <a:rPr dirty="0" sz="2400" spc="2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dirty="0" sz="2400" spc="19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1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5" i="1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dirty="0" sz="2400" spc="19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0" i="1">
                <a:solidFill>
                  <a:srgbClr val="FFFFFF"/>
                </a:solidFill>
                <a:latin typeface="Calibri"/>
                <a:cs typeface="Calibri"/>
              </a:rPr>
              <a:t>technologies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short</a:t>
            </a:r>
            <a:r>
              <a:rPr dirty="0" sz="2400" spc="1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term</a:t>
            </a:r>
            <a:r>
              <a:rPr dirty="0" sz="2400" spc="1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30" i="1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underestimate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1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FFFFFF"/>
                </a:solidFill>
                <a:latin typeface="Calibri"/>
                <a:cs typeface="Calibri"/>
              </a:rPr>
              <a:t>long term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425" y="4655313"/>
            <a:ext cx="918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@anilsaidso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6451" y="626712"/>
            <a:ext cx="854799" cy="813024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832324" y="2543365"/>
            <a:ext cx="2019935" cy="1552575"/>
            <a:chOff x="832324" y="2543365"/>
            <a:chExt cx="2019935" cy="1552575"/>
          </a:xfrm>
        </p:grpSpPr>
        <p:sp>
          <p:nvSpPr>
            <p:cNvPr id="9" name="object 9" descr=""/>
            <p:cNvSpPr/>
            <p:nvPr/>
          </p:nvSpPr>
          <p:spPr>
            <a:xfrm>
              <a:off x="913573" y="2703761"/>
              <a:ext cx="1879600" cy="1197610"/>
            </a:xfrm>
            <a:custGeom>
              <a:avLst/>
              <a:gdLst/>
              <a:ahLst/>
              <a:cxnLst/>
              <a:rect l="l" t="t" r="r" b="b"/>
              <a:pathLst>
                <a:path w="1879600" h="1197610">
                  <a:moveTo>
                    <a:pt x="0" y="1197064"/>
                  </a:moveTo>
                  <a:lnTo>
                    <a:pt x="29521" y="1194263"/>
                  </a:lnTo>
                  <a:lnTo>
                    <a:pt x="68259" y="1191459"/>
                  </a:lnTo>
                  <a:lnTo>
                    <a:pt x="114414" y="1188458"/>
                  </a:lnTo>
                  <a:lnTo>
                    <a:pt x="166188" y="1185066"/>
                  </a:lnTo>
                  <a:lnTo>
                    <a:pt x="221785" y="1181088"/>
                  </a:lnTo>
                  <a:lnTo>
                    <a:pt x="279404" y="1176331"/>
                  </a:lnTo>
                  <a:lnTo>
                    <a:pt x="337249" y="1170599"/>
                  </a:lnTo>
                  <a:lnTo>
                    <a:pt x="393522" y="1163698"/>
                  </a:lnTo>
                  <a:lnTo>
                    <a:pt x="446425" y="1155434"/>
                  </a:lnTo>
                  <a:lnTo>
                    <a:pt x="494159" y="1145613"/>
                  </a:lnTo>
                  <a:lnTo>
                    <a:pt x="534926" y="1134041"/>
                  </a:lnTo>
                  <a:lnTo>
                    <a:pt x="588394" y="1113253"/>
                  </a:lnTo>
                  <a:lnTo>
                    <a:pt x="634501" y="1089950"/>
                  </a:lnTo>
                  <a:lnTo>
                    <a:pt x="674745" y="1063734"/>
                  </a:lnTo>
                  <a:lnTo>
                    <a:pt x="710626" y="1034206"/>
                  </a:lnTo>
                  <a:lnTo>
                    <a:pt x="743642" y="1000970"/>
                  </a:lnTo>
                  <a:lnTo>
                    <a:pt x="775291" y="963625"/>
                  </a:lnTo>
                  <a:lnTo>
                    <a:pt x="807072" y="921775"/>
                  </a:lnTo>
                  <a:lnTo>
                    <a:pt x="831089" y="884835"/>
                  </a:lnTo>
                  <a:lnTo>
                    <a:pt x="853113" y="843493"/>
                  </a:lnTo>
                  <a:lnTo>
                    <a:pt x="873574" y="798748"/>
                  </a:lnTo>
                  <a:lnTo>
                    <a:pt x="892907" y="751598"/>
                  </a:lnTo>
                  <a:lnTo>
                    <a:pt x="911544" y="703043"/>
                  </a:lnTo>
                  <a:lnTo>
                    <a:pt x="929917" y="654080"/>
                  </a:lnTo>
                  <a:lnTo>
                    <a:pt x="948460" y="605708"/>
                  </a:lnTo>
                  <a:lnTo>
                    <a:pt x="967605" y="558927"/>
                  </a:lnTo>
                  <a:lnTo>
                    <a:pt x="987785" y="514734"/>
                  </a:lnTo>
                  <a:lnTo>
                    <a:pt x="1010799" y="465913"/>
                  </a:lnTo>
                  <a:lnTo>
                    <a:pt x="1033254" y="415969"/>
                  </a:lnTo>
                  <a:lnTo>
                    <a:pt x="1055614" y="366025"/>
                  </a:lnTo>
                  <a:lnTo>
                    <a:pt x="1078344" y="317205"/>
                  </a:lnTo>
                  <a:lnTo>
                    <a:pt x="1101906" y="270629"/>
                  </a:lnTo>
                  <a:lnTo>
                    <a:pt x="1126766" y="227420"/>
                  </a:lnTo>
                  <a:lnTo>
                    <a:pt x="1153385" y="188701"/>
                  </a:lnTo>
                  <a:lnTo>
                    <a:pt x="1182230" y="155593"/>
                  </a:lnTo>
                  <a:lnTo>
                    <a:pt x="1223328" y="120817"/>
                  </a:lnTo>
                  <a:lnTo>
                    <a:pt x="1266599" y="94854"/>
                  </a:lnTo>
                  <a:lnTo>
                    <a:pt x="1312449" y="75543"/>
                  </a:lnTo>
                  <a:lnTo>
                    <a:pt x="1361288" y="60720"/>
                  </a:lnTo>
                  <a:lnTo>
                    <a:pt x="1413523" y="48226"/>
                  </a:lnTo>
                  <a:lnTo>
                    <a:pt x="1469561" y="35897"/>
                  </a:lnTo>
                  <a:lnTo>
                    <a:pt x="1517709" y="27155"/>
                  </a:lnTo>
                  <a:lnTo>
                    <a:pt x="1572960" y="20190"/>
                  </a:lnTo>
                  <a:lnTo>
                    <a:pt x="1632199" y="14721"/>
                  </a:lnTo>
                  <a:lnTo>
                    <a:pt x="1692309" y="10468"/>
                  </a:lnTo>
                  <a:lnTo>
                    <a:pt x="1750175" y="7149"/>
                  </a:lnTo>
                  <a:lnTo>
                    <a:pt x="1802679" y="4486"/>
                  </a:lnTo>
                  <a:lnTo>
                    <a:pt x="1846706" y="2196"/>
                  </a:lnTo>
                  <a:lnTo>
                    <a:pt x="1879140" y="0"/>
                  </a:lnTo>
                </a:path>
              </a:pathLst>
            </a:custGeom>
            <a:ln w="76199">
              <a:solidFill>
                <a:srgbClr val="FF59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41849" y="2605477"/>
              <a:ext cx="1932305" cy="1480820"/>
            </a:xfrm>
            <a:custGeom>
              <a:avLst/>
              <a:gdLst/>
              <a:ahLst/>
              <a:cxnLst/>
              <a:rect l="l" t="t" r="r" b="b"/>
              <a:pathLst>
                <a:path w="1932305" h="1480820">
                  <a:moveTo>
                    <a:pt x="0" y="1480571"/>
                  </a:moveTo>
                  <a:lnTo>
                    <a:pt x="1931878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5063" y="2543365"/>
              <a:ext cx="106807" cy="96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TBH: Presentation Deck</dc:title>
  <dcterms:created xsi:type="dcterms:W3CDTF">2024-03-10T08:58:01Z</dcterms:created>
  <dcterms:modified xsi:type="dcterms:W3CDTF">2024-03-10T08:58:01Z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